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Lst>
  <p:sldIdLst>
    <p:sldId id="257" r:id="rId4"/>
    <p:sldId id="292" r:id="rId5"/>
    <p:sldId id="325" r:id="rId6"/>
    <p:sldId id="331" r:id="rId7"/>
    <p:sldId id="327" r:id="rId8"/>
    <p:sldId id="326" r:id="rId9"/>
    <p:sldId id="328" r:id="rId10"/>
    <p:sldId id="332" r:id="rId11"/>
    <p:sldId id="329" r:id="rId12"/>
    <p:sldId id="330" r:id="rId13"/>
    <p:sldId id="315" r:id="rId14"/>
    <p:sldId id="316" r:id="rId15"/>
    <p:sldId id="312" r:id="rId16"/>
    <p:sldId id="341" r:id="rId17"/>
    <p:sldId id="333" r:id="rId18"/>
    <p:sldId id="335" r:id="rId19"/>
    <p:sldId id="334" r:id="rId20"/>
    <p:sldId id="336" r:id="rId21"/>
    <p:sldId id="337" r:id="rId22"/>
    <p:sldId id="339" r:id="rId23"/>
    <p:sldId id="340" r:id="rId24"/>
    <p:sldId id="338" r:id="rId25"/>
    <p:sldId id="32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96" y="-21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F77C90-766B-44A4-AC7B-2AE1764A7528}" type="datetimeFigureOut">
              <a:rPr lang="en-US" smtClean="0"/>
              <a:t>3/11/2010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14A51-73F7-445E-8DC8-8B50B71AEB7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F77C90-766B-44A4-AC7B-2AE1764A7528}" type="datetimeFigureOut">
              <a:rPr lang="en-US" smtClean="0"/>
              <a:t>3/11/2010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14A51-73F7-445E-8DC8-8B50B71AEB7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F77C90-766B-44A4-AC7B-2AE1764A7528}" type="datetimeFigureOut">
              <a:rPr lang="en-US" smtClean="0"/>
              <a:t>3/11/2010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14A51-73F7-445E-8DC8-8B50B71AEB7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lgn="l" rtl="0"/>
            <a:fld id="{79F94D1D-CD0F-4F5E-B4E5-67D2185D2156}" type="datetimeFigureOut">
              <a:rPr lang="en-US" sz="1200" kern="1200">
                <a:solidFill>
                  <a:prstClr val="black">
                    <a:tint val="75000"/>
                  </a:prstClr>
                </a:solidFill>
                <a:latin typeface="Calibri"/>
                <a:ea typeface="+mn-ea"/>
                <a:cs typeface="+mn-cs"/>
              </a:rPr>
              <a:pPr algn="l" rtl="0"/>
              <a:t>3/11/2010</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56C1C149-40D6-409A-8474-E3CEFCB6E050}"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79F94D1D-CD0F-4F5E-B4E5-67D2185D2156}" type="datetimeFigureOut">
              <a:rPr lang="en-US" sz="1200" kern="1200">
                <a:solidFill>
                  <a:prstClr val="black">
                    <a:tint val="75000"/>
                  </a:prstClr>
                </a:solidFill>
                <a:latin typeface="Calibri"/>
                <a:ea typeface="+mn-ea"/>
                <a:cs typeface="+mn-cs"/>
              </a:rPr>
              <a:pPr algn="l" rtl="0"/>
              <a:t>3/11/2010</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56C1C149-40D6-409A-8474-E3CEFCB6E050}"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rtl="0"/>
            <a:fld id="{79F94D1D-CD0F-4F5E-B4E5-67D2185D2156}" type="datetimeFigureOut">
              <a:rPr lang="en-US" sz="1200" kern="1200">
                <a:solidFill>
                  <a:prstClr val="black">
                    <a:tint val="75000"/>
                  </a:prstClr>
                </a:solidFill>
                <a:latin typeface="Calibri"/>
                <a:ea typeface="+mn-ea"/>
                <a:cs typeface="+mn-cs"/>
              </a:rPr>
              <a:pPr algn="l" rtl="0"/>
              <a:t>3/11/2010</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56C1C149-40D6-409A-8474-E3CEFCB6E050}"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l" rtl="0"/>
            <a:fld id="{79F94D1D-CD0F-4F5E-B4E5-67D2185D2156}" type="datetimeFigureOut">
              <a:rPr lang="en-US" sz="1200" kern="1200">
                <a:solidFill>
                  <a:prstClr val="black">
                    <a:tint val="75000"/>
                  </a:prstClr>
                </a:solidFill>
                <a:latin typeface="Calibri"/>
                <a:ea typeface="+mn-ea"/>
                <a:cs typeface="+mn-cs"/>
              </a:rPr>
              <a:pPr algn="l" rtl="0"/>
              <a:t>3/11/2010</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56C1C149-40D6-409A-8474-E3CEFCB6E050}"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lgn="l" rtl="0"/>
            <a:fld id="{79F94D1D-CD0F-4F5E-B4E5-67D2185D2156}" type="datetimeFigureOut">
              <a:rPr lang="en-US" sz="1200" kern="1200">
                <a:solidFill>
                  <a:prstClr val="black">
                    <a:tint val="75000"/>
                  </a:prstClr>
                </a:solidFill>
                <a:latin typeface="Calibri"/>
                <a:ea typeface="+mn-ea"/>
                <a:cs typeface="+mn-cs"/>
              </a:rPr>
              <a:pPr algn="l" rtl="0"/>
              <a:t>3/11/2010</a:t>
            </a:fld>
            <a:endParaRPr lang="en-US" sz="1200"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algn="r" rtl="0"/>
            <a:fld id="{56C1C149-40D6-409A-8474-E3CEFCB6E050}"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l" rtl="0"/>
            <a:fld id="{79F94D1D-CD0F-4F5E-B4E5-67D2185D2156}" type="datetimeFigureOut">
              <a:rPr lang="en-US" sz="1200" kern="1200">
                <a:solidFill>
                  <a:prstClr val="black">
                    <a:tint val="75000"/>
                  </a:prstClr>
                </a:solidFill>
                <a:latin typeface="Calibri"/>
                <a:ea typeface="+mn-ea"/>
                <a:cs typeface="+mn-cs"/>
              </a:rPr>
              <a:pPr algn="l" rtl="0"/>
              <a:t>3/11/2010</a:t>
            </a:fld>
            <a:endParaRPr lang="en-US" sz="1200"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algn="r" rtl="0"/>
            <a:fld id="{56C1C149-40D6-409A-8474-E3CEFCB6E050}"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a:fld id="{79F94D1D-CD0F-4F5E-B4E5-67D2185D2156}" type="datetimeFigureOut">
              <a:rPr lang="en-US" sz="1200" kern="1200">
                <a:solidFill>
                  <a:prstClr val="black">
                    <a:tint val="75000"/>
                  </a:prstClr>
                </a:solidFill>
                <a:latin typeface="Calibri"/>
                <a:ea typeface="+mn-ea"/>
                <a:cs typeface="+mn-cs"/>
              </a:rPr>
              <a:pPr algn="l" rtl="0"/>
              <a:t>3/11/2010</a:t>
            </a:fld>
            <a:endParaRPr lang="en-US" sz="1200"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algn="r" rtl="0"/>
            <a:fld id="{56C1C149-40D6-409A-8474-E3CEFCB6E050}"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79F94D1D-CD0F-4F5E-B4E5-67D2185D2156}" type="datetimeFigureOut">
              <a:rPr lang="en-US" sz="1200" kern="1200">
                <a:solidFill>
                  <a:prstClr val="black">
                    <a:tint val="75000"/>
                  </a:prstClr>
                </a:solidFill>
                <a:latin typeface="Calibri"/>
                <a:ea typeface="+mn-ea"/>
                <a:cs typeface="+mn-cs"/>
              </a:rPr>
              <a:pPr algn="l" rtl="0"/>
              <a:t>3/11/2010</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56C1C149-40D6-409A-8474-E3CEFCB6E050}"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F77C90-766B-44A4-AC7B-2AE1764A7528}" type="datetimeFigureOut">
              <a:rPr lang="en-US" smtClean="0"/>
              <a:t>3/11/2010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14A51-73F7-445E-8DC8-8B50B71AEB7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79F94D1D-CD0F-4F5E-B4E5-67D2185D2156}" type="datetimeFigureOut">
              <a:rPr lang="en-US" sz="1200" kern="1200">
                <a:solidFill>
                  <a:prstClr val="black">
                    <a:tint val="75000"/>
                  </a:prstClr>
                </a:solidFill>
                <a:latin typeface="Calibri"/>
                <a:ea typeface="+mn-ea"/>
                <a:cs typeface="+mn-cs"/>
              </a:rPr>
              <a:pPr algn="l" rtl="0"/>
              <a:t>3/11/2010</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56C1C149-40D6-409A-8474-E3CEFCB6E050}"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79F94D1D-CD0F-4F5E-B4E5-67D2185D2156}" type="datetimeFigureOut">
              <a:rPr lang="en-US" sz="1200" kern="1200">
                <a:solidFill>
                  <a:prstClr val="black">
                    <a:tint val="75000"/>
                  </a:prstClr>
                </a:solidFill>
                <a:latin typeface="Calibri"/>
                <a:ea typeface="+mn-ea"/>
                <a:cs typeface="+mn-cs"/>
              </a:rPr>
              <a:pPr algn="l" rtl="0"/>
              <a:t>3/11/2010</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56C1C149-40D6-409A-8474-E3CEFCB6E050}"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79F94D1D-CD0F-4F5E-B4E5-67D2185D2156}" type="datetimeFigureOut">
              <a:rPr lang="en-US" sz="1200" kern="1200">
                <a:solidFill>
                  <a:prstClr val="black">
                    <a:tint val="75000"/>
                  </a:prstClr>
                </a:solidFill>
                <a:latin typeface="Calibri"/>
                <a:ea typeface="+mn-ea"/>
                <a:cs typeface="+mn-cs"/>
              </a:rPr>
              <a:pPr algn="l" rtl="0"/>
              <a:t>3/11/2010</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56C1C149-40D6-409A-8474-E3CEFCB6E050}"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Arial"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Arial" charset="0"/>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CEE448E2-E73D-4B19-BA05-41EFF21C0985}" type="slidenum">
              <a:rPr lang="en-US" sz="1400" kern="1200">
                <a:solidFill>
                  <a:srgbClr val="000000"/>
                </a:solidFill>
                <a:latin typeface="Arial" charset="0"/>
                <a:ea typeface="+mn-ea"/>
                <a:cs typeface="Arial" charset="0"/>
              </a:rPr>
              <a:pPr algn="r" rtl="0" fontAlgn="base">
                <a:spcBef>
                  <a:spcPct val="0"/>
                </a:spcBef>
                <a:spcAft>
                  <a:spcPct val="0"/>
                </a:spcAft>
              </a:pPr>
              <a:t>‹#›</a:t>
            </a:fld>
            <a:endParaRPr lang="en-US" sz="1400" kern="1200">
              <a:solidFill>
                <a:srgbClr val="000000"/>
              </a:solidFill>
              <a:latin typeface="Arial" charset="0"/>
              <a:ea typeface="+mn-ea"/>
              <a:cs typeface="Arial"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Arial"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Arial" charset="0"/>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016D08F5-2CCC-4009-96CD-8EA1E3BC6E8C}" type="slidenum">
              <a:rPr lang="en-US" sz="1400" kern="1200">
                <a:solidFill>
                  <a:srgbClr val="000000"/>
                </a:solidFill>
                <a:latin typeface="Arial" charset="0"/>
                <a:ea typeface="+mn-ea"/>
                <a:cs typeface="Arial" charset="0"/>
              </a:rPr>
              <a:pPr algn="r" rtl="0" fontAlgn="base">
                <a:spcBef>
                  <a:spcPct val="0"/>
                </a:spcBef>
                <a:spcAft>
                  <a:spcPct val="0"/>
                </a:spcAft>
              </a:pPr>
              <a:t>‹#›</a:t>
            </a:fld>
            <a:endParaRPr lang="en-US" sz="1400" kern="1200">
              <a:solidFill>
                <a:srgbClr val="000000"/>
              </a:solidFill>
              <a:latin typeface="Arial" charset="0"/>
              <a:ea typeface="+mn-ea"/>
              <a:cs typeface="Arial"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Arial"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Arial" charset="0"/>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78F0406F-1266-48B9-8A32-FFC65EF8FB13}" type="slidenum">
              <a:rPr lang="en-US" sz="1400" kern="1200">
                <a:solidFill>
                  <a:srgbClr val="000000"/>
                </a:solidFill>
                <a:latin typeface="Arial" charset="0"/>
                <a:ea typeface="+mn-ea"/>
                <a:cs typeface="Arial" charset="0"/>
              </a:rPr>
              <a:pPr algn="r" rtl="0" fontAlgn="base">
                <a:spcBef>
                  <a:spcPct val="0"/>
                </a:spcBef>
                <a:spcAft>
                  <a:spcPct val="0"/>
                </a:spcAft>
              </a:pPr>
              <a:t>‹#›</a:t>
            </a:fld>
            <a:endParaRPr lang="en-US" sz="1400" kern="1200">
              <a:solidFill>
                <a:srgbClr val="000000"/>
              </a:solidFill>
              <a:latin typeface="Arial" charset="0"/>
              <a:ea typeface="+mn-ea"/>
              <a:cs typeface="Arial"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Arial" charset="0"/>
              <a:ea typeface="+mn-ea"/>
              <a:cs typeface="Arial" charset="0"/>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Arial" charset="0"/>
              <a:ea typeface="+mn-ea"/>
              <a:cs typeface="Arial" charset="0"/>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76EE9C02-454E-49EC-9248-0199F5D74781}" type="slidenum">
              <a:rPr lang="en-US" sz="1400" kern="1200">
                <a:solidFill>
                  <a:srgbClr val="000000"/>
                </a:solidFill>
                <a:latin typeface="Arial" charset="0"/>
                <a:ea typeface="+mn-ea"/>
                <a:cs typeface="Arial" charset="0"/>
              </a:rPr>
              <a:pPr algn="r" rtl="0" fontAlgn="base">
                <a:spcBef>
                  <a:spcPct val="0"/>
                </a:spcBef>
                <a:spcAft>
                  <a:spcPct val="0"/>
                </a:spcAft>
              </a:pPr>
              <a:t>‹#›</a:t>
            </a:fld>
            <a:endParaRPr lang="en-US" sz="1400" kern="1200">
              <a:solidFill>
                <a:srgbClr val="000000"/>
              </a:solidFill>
              <a:latin typeface="Arial" charset="0"/>
              <a:ea typeface="+mn-ea"/>
              <a:cs typeface="Arial"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Arial" charset="0"/>
              <a:ea typeface="+mn-ea"/>
              <a:cs typeface="Arial" charset="0"/>
            </a:endParaRPr>
          </a:p>
        </p:txBody>
      </p:sp>
      <p:sp>
        <p:nvSpPr>
          <p:cNvPr id="8" name="Footer Placeholder 7"/>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Arial" charset="0"/>
              <a:ea typeface="+mn-ea"/>
              <a:cs typeface="Arial" charset="0"/>
            </a:endParaRPr>
          </a:p>
        </p:txBody>
      </p:sp>
      <p:sp>
        <p:nvSpPr>
          <p:cNvPr id="9" name="Slide Number Placeholder 8"/>
          <p:cNvSpPr>
            <a:spLocks noGrp="1"/>
          </p:cNvSpPr>
          <p:nvPr>
            <p:ph type="sldNum" sz="quarter" idx="12"/>
          </p:nvPr>
        </p:nvSpPr>
        <p:spPr/>
        <p:txBody>
          <a:bodyPr/>
          <a:lstStyle>
            <a:lvl1pPr>
              <a:defRPr/>
            </a:lvl1pPr>
          </a:lstStyle>
          <a:p>
            <a:pPr algn="r" rtl="0" fontAlgn="base">
              <a:spcBef>
                <a:spcPct val="0"/>
              </a:spcBef>
              <a:spcAft>
                <a:spcPct val="0"/>
              </a:spcAft>
            </a:pPr>
            <a:fld id="{20C500E7-62BD-4FA6-A1AB-E30658982957}" type="slidenum">
              <a:rPr lang="en-US" sz="1400" kern="1200">
                <a:solidFill>
                  <a:srgbClr val="000000"/>
                </a:solidFill>
                <a:latin typeface="Arial" charset="0"/>
                <a:ea typeface="+mn-ea"/>
                <a:cs typeface="Arial" charset="0"/>
              </a:rPr>
              <a:pPr algn="r" rtl="0" fontAlgn="base">
                <a:spcBef>
                  <a:spcPct val="0"/>
                </a:spcBef>
                <a:spcAft>
                  <a:spcPct val="0"/>
                </a:spcAft>
              </a:pPr>
              <a:t>‹#›</a:t>
            </a:fld>
            <a:endParaRPr lang="en-US" sz="1400" kern="1200">
              <a:solidFill>
                <a:srgbClr val="000000"/>
              </a:solidFill>
              <a:latin typeface="Arial" charset="0"/>
              <a:ea typeface="+mn-ea"/>
              <a:cs typeface="Arial"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Arial" charset="0"/>
              <a:ea typeface="+mn-ea"/>
              <a:cs typeface="Arial" charset="0"/>
            </a:endParaRPr>
          </a:p>
        </p:txBody>
      </p:sp>
      <p:sp>
        <p:nvSpPr>
          <p:cNvPr id="4" name="Footer Placeholder 3"/>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Arial" charset="0"/>
              <a:ea typeface="+mn-ea"/>
              <a:cs typeface="Arial" charset="0"/>
            </a:endParaRPr>
          </a:p>
        </p:txBody>
      </p:sp>
      <p:sp>
        <p:nvSpPr>
          <p:cNvPr id="5" name="Slide Number Placeholder 4"/>
          <p:cNvSpPr>
            <a:spLocks noGrp="1"/>
          </p:cNvSpPr>
          <p:nvPr>
            <p:ph type="sldNum" sz="quarter" idx="12"/>
          </p:nvPr>
        </p:nvSpPr>
        <p:spPr/>
        <p:txBody>
          <a:bodyPr/>
          <a:lstStyle>
            <a:lvl1pPr>
              <a:defRPr/>
            </a:lvl1pPr>
          </a:lstStyle>
          <a:p>
            <a:pPr algn="r" rtl="0" fontAlgn="base">
              <a:spcBef>
                <a:spcPct val="0"/>
              </a:spcBef>
              <a:spcAft>
                <a:spcPct val="0"/>
              </a:spcAft>
            </a:pPr>
            <a:fld id="{59830CFE-B3A0-4F25-859B-039F59853D72}" type="slidenum">
              <a:rPr lang="en-US" sz="1400" kern="1200">
                <a:solidFill>
                  <a:srgbClr val="000000"/>
                </a:solidFill>
                <a:latin typeface="Arial" charset="0"/>
                <a:ea typeface="+mn-ea"/>
                <a:cs typeface="Arial" charset="0"/>
              </a:rPr>
              <a:pPr algn="r" rtl="0" fontAlgn="base">
                <a:spcBef>
                  <a:spcPct val="0"/>
                </a:spcBef>
                <a:spcAft>
                  <a:spcPct val="0"/>
                </a:spcAft>
              </a:pPr>
              <a:t>‹#›</a:t>
            </a:fld>
            <a:endParaRPr lang="en-US" sz="1400" kern="1200">
              <a:solidFill>
                <a:srgbClr val="000000"/>
              </a:solidFill>
              <a:latin typeface="Arial" charset="0"/>
              <a:ea typeface="+mn-ea"/>
              <a:cs typeface="Arial"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Arial" charset="0"/>
              <a:ea typeface="+mn-ea"/>
              <a:cs typeface="Arial" charset="0"/>
            </a:endParaRPr>
          </a:p>
        </p:txBody>
      </p:sp>
      <p:sp>
        <p:nvSpPr>
          <p:cNvPr id="3" name="Footer Placeholder 2"/>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Arial" charset="0"/>
              <a:ea typeface="+mn-ea"/>
              <a:cs typeface="Arial" charset="0"/>
            </a:endParaRPr>
          </a:p>
        </p:txBody>
      </p:sp>
      <p:sp>
        <p:nvSpPr>
          <p:cNvPr id="4" name="Slide Number Placeholder 3"/>
          <p:cNvSpPr>
            <a:spLocks noGrp="1"/>
          </p:cNvSpPr>
          <p:nvPr>
            <p:ph type="sldNum" sz="quarter" idx="12"/>
          </p:nvPr>
        </p:nvSpPr>
        <p:spPr/>
        <p:txBody>
          <a:bodyPr/>
          <a:lstStyle>
            <a:lvl1pPr>
              <a:defRPr/>
            </a:lvl1pPr>
          </a:lstStyle>
          <a:p>
            <a:pPr algn="r" rtl="0" fontAlgn="base">
              <a:spcBef>
                <a:spcPct val="0"/>
              </a:spcBef>
              <a:spcAft>
                <a:spcPct val="0"/>
              </a:spcAft>
            </a:pPr>
            <a:fld id="{4C151897-4586-4EB5-BB1F-C8EAFDCEC158}" type="slidenum">
              <a:rPr lang="en-US" sz="1400" kern="1200">
                <a:solidFill>
                  <a:srgbClr val="000000"/>
                </a:solidFill>
                <a:latin typeface="Arial" charset="0"/>
                <a:ea typeface="+mn-ea"/>
                <a:cs typeface="Arial" charset="0"/>
              </a:rPr>
              <a:pPr algn="r" rtl="0" fontAlgn="base">
                <a:spcBef>
                  <a:spcPct val="0"/>
                </a:spcBef>
                <a:spcAft>
                  <a:spcPct val="0"/>
                </a:spcAft>
              </a:pPr>
              <a:t>‹#›</a:t>
            </a:fld>
            <a:endParaRPr lang="en-US" sz="1400" kern="1200">
              <a:solidFill>
                <a:srgbClr val="000000"/>
              </a:solidFill>
              <a:latin typeface="Arial" charset="0"/>
              <a:ea typeface="+mn-ea"/>
              <a:cs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F77C90-766B-44A4-AC7B-2AE1764A7528}" type="datetimeFigureOut">
              <a:rPr lang="en-US" smtClean="0"/>
              <a:t>3/11/2010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14A51-73F7-445E-8DC8-8B50B71AEB73}"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Arial" charset="0"/>
              <a:ea typeface="+mn-ea"/>
              <a:cs typeface="Arial" charset="0"/>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Arial" charset="0"/>
              <a:ea typeface="+mn-ea"/>
              <a:cs typeface="Arial" charset="0"/>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6EFB093D-2FE7-4BF3-84F5-0E9F4A562DC9}" type="slidenum">
              <a:rPr lang="en-US" sz="1400" kern="1200">
                <a:solidFill>
                  <a:srgbClr val="000000"/>
                </a:solidFill>
                <a:latin typeface="Arial" charset="0"/>
                <a:ea typeface="+mn-ea"/>
                <a:cs typeface="Arial" charset="0"/>
              </a:rPr>
              <a:pPr algn="r" rtl="0" fontAlgn="base">
                <a:spcBef>
                  <a:spcPct val="0"/>
                </a:spcBef>
                <a:spcAft>
                  <a:spcPct val="0"/>
                </a:spcAft>
              </a:pPr>
              <a:t>‹#›</a:t>
            </a:fld>
            <a:endParaRPr lang="en-US" sz="1400" kern="1200">
              <a:solidFill>
                <a:srgbClr val="000000"/>
              </a:solidFill>
              <a:latin typeface="Arial" charset="0"/>
              <a:ea typeface="+mn-ea"/>
              <a:cs typeface="Arial"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Arial" charset="0"/>
              <a:ea typeface="+mn-ea"/>
              <a:cs typeface="Arial" charset="0"/>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Arial" charset="0"/>
              <a:ea typeface="+mn-ea"/>
              <a:cs typeface="Arial" charset="0"/>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A6F6CD9B-6524-4437-9625-2F28588B6678}" type="slidenum">
              <a:rPr lang="en-US" sz="1400" kern="1200">
                <a:solidFill>
                  <a:srgbClr val="000000"/>
                </a:solidFill>
                <a:latin typeface="Arial" charset="0"/>
                <a:ea typeface="+mn-ea"/>
                <a:cs typeface="Arial" charset="0"/>
              </a:rPr>
              <a:pPr algn="r" rtl="0" fontAlgn="base">
                <a:spcBef>
                  <a:spcPct val="0"/>
                </a:spcBef>
                <a:spcAft>
                  <a:spcPct val="0"/>
                </a:spcAft>
              </a:pPr>
              <a:t>‹#›</a:t>
            </a:fld>
            <a:endParaRPr lang="en-US" sz="1400" kern="1200">
              <a:solidFill>
                <a:srgbClr val="000000"/>
              </a:solidFill>
              <a:latin typeface="Arial" charset="0"/>
              <a:ea typeface="+mn-ea"/>
              <a:cs typeface="Arial"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Arial"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Arial" charset="0"/>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C9F32006-5514-49CE-B81D-5D726BD65ED5}" type="slidenum">
              <a:rPr lang="en-US" sz="1400" kern="1200">
                <a:solidFill>
                  <a:srgbClr val="000000"/>
                </a:solidFill>
                <a:latin typeface="Arial" charset="0"/>
                <a:ea typeface="+mn-ea"/>
                <a:cs typeface="Arial" charset="0"/>
              </a:rPr>
              <a:pPr algn="r" rtl="0" fontAlgn="base">
                <a:spcBef>
                  <a:spcPct val="0"/>
                </a:spcBef>
                <a:spcAft>
                  <a:spcPct val="0"/>
                </a:spcAft>
              </a:pPr>
              <a:t>‹#›</a:t>
            </a:fld>
            <a:endParaRPr lang="en-US" sz="1400" kern="1200">
              <a:solidFill>
                <a:srgbClr val="000000"/>
              </a:solidFill>
              <a:latin typeface="Arial" charset="0"/>
              <a:ea typeface="+mn-ea"/>
              <a:cs typeface="Arial"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Arial"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Arial" charset="0"/>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49ED7D03-0864-4939-89E8-963CF92A0271}" type="slidenum">
              <a:rPr lang="en-US" sz="1400" kern="1200">
                <a:solidFill>
                  <a:srgbClr val="000000"/>
                </a:solidFill>
                <a:latin typeface="Arial" charset="0"/>
                <a:ea typeface="+mn-ea"/>
                <a:cs typeface="Arial" charset="0"/>
              </a:rPr>
              <a:pPr algn="r" rtl="0" fontAlgn="base">
                <a:spcBef>
                  <a:spcPct val="0"/>
                </a:spcBef>
                <a:spcAft>
                  <a:spcPct val="0"/>
                </a:spcAft>
              </a:pPr>
              <a:t>‹#›</a:t>
            </a:fld>
            <a:endParaRPr lang="en-US" sz="1400" kern="1200">
              <a:solidFill>
                <a:srgbClr val="000000"/>
              </a:solidFill>
              <a:latin typeface="Arial" charset="0"/>
              <a:ea typeface="+mn-ea"/>
              <a:cs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F77C90-766B-44A4-AC7B-2AE1764A7528}" type="datetimeFigureOut">
              <a:rPr lang="en-US" smtClean="0"/>
              <a:t>3/11/2010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14A51-73F7-445E-8DC8-8B50B71AEB7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F77C90-766B-44A4-AC7B-2AE1764A7528}" type="datetimeFigureOut">
              <a:rPr lang="en-US" smtClean="0"/>
              <a:t>3/11/2010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514A51-73F7-445E-8DC8-8B50B71AEB7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F77C90-766B-44A4-AC7B-2AE1764A7528}" type="datetimeFigureOut">
              <a:rPr lang="en-US" smtClean="0"/>
              <a:t>3/11/2010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514A51-73F7-445E-8DC8-8B50B71AEB7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F77C90-766B-44A4-AC7B-2AE1764A7528}" type="datetimeFigureOut">
              <a:rPr lang="en-US" smtClean="0"/>
              <a:t>3/11/2010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514A51-73F7-445E-8DC8-8B50B71AEB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77C90-766B-44A4-AC7B-2AE1764A7528}" type="datetimeFigureOut">
              <a:rPr lang="en-US" smtClean="0"/>
              <a:t>3/11/2010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14A51-73F7-445E-8DC8-8B50B71AEB7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77C90-766B-44A4-AC7B-2AE1764A7528}" type="datetimeFigureOut">
              <a:rPr lang="en-US" smtClean="0"/>
              <a:t>3/11/2010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14A51-73F7-445E-8DC8-8B50B71AEB7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F77C90-766B-44A4-AC7B-2AE1764A7528}" type="datetimeFigureOut">
              <a:rPr lang="en-US" smtClean="0"/>
              <a:t>3/11/2010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14A51-73F7-445E-8DC8-8B50B71AEB7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9F94D1D-CD0F-4F5E-B4E5-67D2185D2156}" type="datetimeFigureOut">
              <a:rPr lang="en-US" kern="1200" smtClean="0">
                <a:solidFill>
                  <a:prstClr val="black">
                    <a:tint val="75000"/>
                  </a:prstClr>
                </a:solidFill>
                <a:latin typeface="Calibri"/>
                <a:ea typeface="+mn-ea"/>
                <a:cs typeface="+mn-cs"/>
              </a:rPr>
              <a:pPr rtl="0"/>
              <a:t>3/11/2010</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56C1C149-40D6-409A-8474-E3CEFCB6E050}" type="slidenum">
              <a:rPr lang="en-US" kern="1200" smtClean="0">
                <a:solidFill>
                  <a:prstClr val="black">
                    <a:tint val="75000"/>
                  </a:prstClr>
                </a:solidFill>
                <a:latin typeface="Calibri"/>
                <a:ea typeface="+mn-ea"/>
                <a:cs typeface="+mn-cs"/>
              </a:rPr>
              <a:pPr rtl="0"/>
              <a:t>‹#›</a:t>
            </a:fld>
            <a:endParaRPr lang="en-US" kern="1200">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Arial" charset="0"/>
              </a:defRPr>
            </a:lvl1pPr>
          </a:lstStyle>
          <a:p>
            <a:pPr algn="l" rtl="0" fontAlgn="base">
              <a:spcBef>
                <a:spcPct val="0"/>
              </a:spcBef>
              <a:spcAft>
                <a:spcPct val="0"/>
              </a:spcAft>
            </a:pPr>
            <a:endParaRPr lang="en-US" kern="1200">
              <a:solidFill>
                <a:srgbClr val="000000"/>
              </a:solidFill>
              <a:latin typeface="Arial" charset="0"/>
              <a:ea typeface="+mn-ea"/>
            </a:endParaRPr>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Arial" charset="0"/>
              </a:defRPr>
            </a:lvl1pPr>
          </a:lstStyle>
          <a:p>
            <a:pPr rtl="0" fontAlgn="base">
              <a:spcBef>
                <a:spcPct val="0"/>
              </a:spcBef>
              <a:spcAft>
                <a:spcPct val="0"/>
              </a:spcAft>
            </a:pPr>
            <a:endParaRPr lang="en-US" kern="1200">
              <a:solidFill>
                <a:srgbClr val="000000"/>
              </a:solidFill>
              <a:latin typeface="Arial" charset="0"/>
              <a:ea typeface="+mn-ea"/>
            </a:endParaRPr>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Arial" charset="0"/>
              </a:defRPr>
            </a:lvl1pPr>
          </a:lstStyle>
          <a:p>
            <a:pPr rtl="0" fontAlgn="base">
              <a:spcBef>
                <a:spcPct val="0"/>
              </a:spcBef>
              <a:spcAft>
                <a:spcPct val="0"/>
              </a:spcAft>
            </a:pPr>
            <a:fld id="{8568532B-4797-4728-82FE-C6AF7AEF1104}" type="slidenum">
              <a:rPr lang="en-US" kern="1200">
                <a:solidFill>
                  <a:srgbClr val="000000"/>
                </a:solidFill>
                <a:latin typeface="Arial" charset="0"/>
                <a:ea typeface="+mn-ea"/>
              </a:rPr>
              <a:pPr rtl="0" fontAlgn="base">
                <a:spcBef>
                  <a:spcPct val="0"/>
                </a:spcBef>
                <a:spcAft>
                  <a:spcPct val="0"/>
                </a:spcAft>
              </a:pPr>
              <a:t>‹#›</a:t>
            </a:fld>
            <a:endParaRPr lang="en-US" kern="1200">
              <a:solidFill>
                <a:srgbClr val="000000"/>
              </a:solidFill>
              <a:latin typeface="Arial" charset="0"/>
              <a:ea typeface="+mn-ea"/>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www.whenhelpinghurts.org/" TargetMode="External"/><Relationship Id="rId2" Type="http://schemas.openxmlformats.org/officeDocument/2006/relationships/hyperlink" Target="http://www.chalmers.org/" TargetMode="Externa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b="0" dirty="0">
              <a:solidFill>
                <a:schemeClr val="bg1"/>
              </a:solidFill>
              <a:effectLst/>
              <a:latin typeface="Gill Sans MT" pitchFamily="34" charset="0"/>
            </a:endParaRPr>
          </a:p>
        </p:txBody>
      </p:sp>
      <p:sp>
        <p:nvSpPr>
          <p:cNvPr id="3" name="Subtitle 2"/>
          <p:cNvSpPr>
            <a:spLocks noGrp="1"/>
          </p:cNvSpPr>
          <p:nvPr>
            <p:ph type="subTitle" idx="1"/>
          </p:nvPr>
        </p:nvSpPr>
        <p:spPr/>
        <p:txBody>
          <a:bodyPr/>
          <a:lstStyle/>
          <a:p>
            <a:endParaRPr lang="en-US"/>
          </a:p>
        </p:txBody>
      </p:sp>
      <p:pic>
        <p:nvPicPr>
          <p:cNvPr id="4" name="Picture 3" descr="ppt_background copy.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3733800" y="3352800"/>
            <a:ext cx="4648200" cy="369332"/>
          </a:xfrm>
          <a:prstGeom prst="rect">
            <a:avLst/>
          </a:prstGeom>
          <a:noFill/>
        </p:spPr>
        <p:txBody>
          <a:bodyPr wrap="square" rtlCol="0">
            <a:spAutoFit/>
          </a:bodyPr>
          <a:lstStyle/>
          <a:p>
            <a:pPr algn="ctr"/>
            <a:endParaRPr lang="en-US" dirty="0">
              <a:solidFill>
                <a:schemeClr val="bg1"/>
              </a:solidFill>
              <a:latin typeface="Gill Sans MT" pitchFamily="34" charset="0"/>
              <a:cs typeface="Times New Roman" pitchFamily="18" charset="0"/>
            </a:endParaRPr>
          </a:p>
        </p:txBody>
      </p:sp>
      <p:sp>
        <p:nvSpPr>
          <p:cNvPr id="6" name="TextBox 5"/>
          <p:cNvSpPr txBox="1"/>
          <p:nvPr/>
        </p:nvSpPr>
        <p:spPr>
          <a:xfrm>
            <a:off x="3505200" y="3048000"/>
            <a:ext cx="3733800" cy="646331"/>
          </a:xfrm>
          <a:prstGeom prst="rect">
            <a:avLst/>
          </a:prstGeom>
          <a:noFill/>
        </p:spPr>
        <p:txBody>
          <a:bodyPr wrap="square" rtlCol="0">
            <a:spAutoFit/>
          </a:bodyPr>
          <a:lstStyle/>
          <a:p>
            <a:r>
              <a:rPr lang="en-US" b="0" dirty="0" smtClean="0">
                <a:solidFill>
                  <a:schemeClr val="bg1"/>
                </a:solidFill>
                <a:latin typeface="Gill Sans MT" pitchFamily="34" charset="0"/>
              </a:rPr>
              <a:t/>
            </a:r>
            <a:br>
              <a:rPr lang="en-US" b="0" dirty="0" smtClean="0">
                <a:solidFill>
                  <a:schemeClr val="bg1"/>
                </a:solidFill>
                <a:latin typeface="Gill Sans MT" pitchFamily="34" charset="0"/>
              </a:rPr>
            </a:br>
            <a:endParaRPr lang="en-US" dirty="0">
              <a:solidFill>
                <a:schemeClr val="bg1"/>
              </a:solidFill>
              <a:latin typeface="Gill Sans MT" pitchFamily="34" charset="0"/>
            </a:endParaRPr>
          </a:p>
        </p:txBody>
      </p:sp>
      <p:sp>
        <p:nvSpPr>
          <p:cNvPr id="7" name="TextBox 6"/>
          <p:cNvSpPr txBox="1"/>
          <p:nvPr/>
        </p:nvSpPr>
        <p:spPr>
          <a:xfrm>
            <a:off x="3886200" y="3200400"/>
            <a:ext cx="4572000" cy="3693319"/>
          </a:xfrm>
          <a:prstGeom prst="rect">
            <a:avLst/>
          </a:prstGeom>
          <a:noFill/>
        </p:spPr>
        <p:txBody>
          <a:bodyPr wrap="square" rtlCol="0">
            <a:spAutoFit/>
          </a:bodyPr>
          <a:lstStyle/>
          <a:p>
            <a:pPr algn="ctr"/>
            <a:endParaRPr lang="en-US" dirty="0">
              <a:solidFill>
                <a:schemeClr val="bg1"/>
              </a:solidFill>
            </a:endParaRPr>
          </a:p>
          <a:p>
            <a:pPr algn="ctr"/>
            <a:endParaRPr lang="en-US" sz="2400" dirty="0" smtClean="0">
              <a:solidFill>
                <a:schemeClr val="bg1"/>
              </a:solidFill>
              <a:latin typeface="Gill Sans MT" pitchFamily="34" charset="0"/>
            </a:endParaRPr>
          </a:p>
          <a:p>
            <a:pPr algn="ctr"/>
            <a:r>
              <a:rPr lang="en-US" sz="2400" dirty="0" smtClean="0">
                <a:solidFill>
                  <a:schemeClr val="bg1"/>
                </a:solidFill>
                <a:latin typeface="Gill Sans MT" pitchFamily="34" charset="0"/>
              </a:rPr>
              <a:t>Steve </a:t>
            </a:r>
            <a:r>
              <a:rPr lang="en-US" sz="2400" dirty="0" smtClean="0">
                <a:solidFill>
                  <a:schemeClr val="bg1"/>
                </a:solidFill>
                <a:latin typeface="Gill Sans MT" pitchFamily="34" charset="0"/>
              </a:rPr>
              <a:t>Corbett</a:t>
            </a:r>
          </a:p>
          <a:p>
            <a:pPr algn="ctr"/>
            <a:r>
              <a:rPr lang="en-US" sz="2400" dirty="0" smtClean="0">
                <a:solidFill>
                  <a:schemeClr val="bg1"/>
                </a:solidFill>
                <a:latin typeface="Gill Sans MT" pitchFamily="34" charset="0"/>
              </a:rPr>
              <a:t>Covenant College</a:t>
            </a:r>
          </a:p>
          <a:p>
            <a:pPr algn="ctr"/>
            <a:r>
              <a:rPr lang="en-US" sz="2400" dirty="0">
                <a:solidFill>
                  <a:schemeClr val="bg1"/>
                </a:solidFill>
                <a:latin typeface="Gill Sans MT" pitchFamily="34" charset="0"/>
              </a:rPr>
              <a:t>&amp;</a:t>
            </a:r>
            <a:endParaRPr lang="en-US" sz="2400" dirty="0" smtClean="0">
              <a:solidFill>
                <a:schemeClr val="bg1"/>
              </a:solidFill>
              <a:latin typeface="Gill Sans MT" pitchFamily="34" charset="0"/>
            </a:endParaRPr>
          </a:p>
          <a:p>
            <a:pPr algn="ctr"/>
            <a:r>
              <a:rPr lang="en-US" sz="2400" dirty="0" smtClean="0">
                <a:solidFill>
                  <a:schemeClr val="bg1"/>
                </a:solidFill>
                <a:latin typeface="Gill Sans MT" pitchFamily="34" charset="0"/>
              </a:rPr>
              <a:t>The Chalmers Center for Economic </a:t>
            </a:r>
            <a:r>
              <a:rPr lang="en-US" sz="2400" dirty="0" smtClean="0">
                <a:solidFill>
                  <a:schemeClr val="bg1"/>
                </a:solidFill>
                <a:latin typeface="Gill Sans MT" pitchFamily="34" charset="0"/>
              </a:rPr>
              <a:t>Development</a:t>
            </a:r>
            <a:endParaRPr lang="en-US" sz="2400" dirty="0" smtClean="0">
              <a:solidFill>
                <a:schemeClr val="bg1"/>
              </a:solidFill>
              <a:latin typeface="Gill Sans MT" pitchFamily="34" charset="0"/>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a:solidFill>
                <a:schemeClr val="bg1"/>
              </a:solidFill>
            </a:endParaRPr>
          </a:p>
        </p:txBody>
      </p:sp>
      <p:sp>
        <p:nvSpPr>
          <p:cNvPr id="8" name="TextBox 7"/>
          <p:cNvSpPr txBox="1"/>
          <p:nvPr/>
        </p:nvSpPr>
        <p:spPr>
          <a:xfrm>
            <a:off x="3733800" y="609600"/>
            <a:ext cx="5105400" cy="2677656"/>
          </a:xfrm>
          <a:prstGeom prst="rect">
            <a:avLst/>
          </a:prstGeom>
          <a:noFill/>
        </p:spPr>
        <p:txBody>
          <a:bodyPr wrap="square" rtlCol="0">
            <a:spAutoFit/>
          </a:bodyPr>
          <a:lstStyle/>
          <a:p>
            <a:pPr algn="ctr"/>
            <a:r>
              <a:rPr lang="en-US" sz="2400" dirty="0" smtClean="0">
                <a:solidFill>
                  <a:schemeClr val="bg1"/>
                </a:solidFill>
                <a:latin typeface="Gill Sans MT" pitchFamily="34" charset="0"/>
              </a:rPr>
              <a:t>Moving from Relief to Development in Benevolence Ministry</a:t>
            </a:r>
          </a:p>
          <a:p>
            <a:pPr algn="ctr"/>
            <a:endParaRPr lang="en-US" sz="2400" dirty="0">
              <a:solidFill>
                <a:schemeClr val="bg1"/>
              </a:solidFill>
              <a:latin typeface="Gill Sans MT" pitchFamily="34" charset="0"/>
            </a:endParaRPr>
          </a:p>
          <a:p>
            <a:pPr algn="ctr"/>
            <a:endParaRPr lang="en-US" sz="2400" dirty="0" smtClean="0">
              <a:solidFill>
                <a:schemeClr val="bg1"/>
              </a:solidFill>
              <a:latin typeface="Gill Sans MT" pitchFamily="34" charset="0"/>
            </a:endParaRPr>
          </a:p>
          <a:p>
            <a:pPr algn="ctr"/>
            <a:r>
              <a:rPr lang="en-US" sz="2400" dirty="0" smtClean="0">
                <a:solidFill>
                  <a:schemeClr val="bg1"/>
                </a:solidFill>
                <a:latin typeface="Gill Sans MT" pitchFamily="34" charset="0"/>
              </a:rPr>
              <a:t>Mercy Ministry Conference</a:t>
            </a:r>
            <a:endParaRPr lang="en-US" sz="2400" dirty="0" smtClean="0">
              <a:solidFill>
                <a:schemeClr val="bg1"/>
              </a:solidFill>
              <a:latin typeface="Gill Sans MT" pitchFamily="34" charset="0"/>
            </a:endParaRPr>
          </a:p>
          <a:p>
            <a:pPr algn="ctr"/>
            <a:r>
              <a:rPr lang="en-US" sz="2400" dirty="0" smtClean="0">
                <a:solidFill>
                  <a:schemeClr val="bg1"/>
                </a:solidFill>
                <a:latin typeface="Gill Sans MT" pitchFamily="34" charset="0"/>
              </a:rPr>
              <a:t>Chattanooga, TN</a:t>
            </a:r>
            <a:r>
              <a:rPr lang="en-US" sz="2400" dirty="0" smtClean="0">
                <a:solidFill>
                  <a:schemeClr val="bg1"/>
                </a:solidFill>
                <a:latin typeface="Gill Sans MT" pitchFamily="34" charset="0"/>
              </a:rPr>
              <a:t/>
            </a:r>
            <a:br>
              <a:rPr lang="en-US" sz="2400" dirty="0" smtClean="0">
                <a:solidFill>
                  <a:schemeClr val="bg1"/>
                </a:solidFill>
                <a:latin typeface="Gill Sans MT" pitchFamily="34" charset="0"/>
              </a:rPr>
            </a:br>
            <a:r>
              <a:rPr lang="en-US" sz="2400" dirty="0" smtClean="0">
                <a:solidFill>
                  <a:schemeClr val="bg1"/>
                </a:solidFill>
                <a:latin typeface="Gill Sans MT" pitchFamily="34" charset="0"/>
              </a:rPr>
              <a:t>March 12</a:t>
            </a:r>
            <a:r>
              <a:rPr lang="en-US" sz="2400" dirty="0" smtClean="0">
                <a:solidFill>
                  <a:schemeClr val="bg1"/>
                </a:solidFill>
                <a:latin typeface="Gill Sans MT" pitchFamily="34" charset="0"/>
              </a:rPr>
              <a:t>, </a:t>
            </a:r>
            <a:r>
              <a:rPr lang="en-US" sz="2400" dirty="0" smtClean="0">
                <a:solidFill>
                  <a:schemeClr val="bg1"/>
                </a:solidFill>
                <a:latin typeface="Gill Sans MT" pitchFamily="34" charset="0"/>
              </a:rPr>
              <a:t>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80000"/>
              </a:lnSpc>
              <a:buFontTx/>
              <a:buNone/>
            </a:pPr>
            <a:r>
              <a:rPr lang="en-US" sz="2800" b="1" u="sng" dirty="0" smtClean="0">
                <a:solidFill>
                  <a:schemeClr val="bg1"/>
                </a:solidFill>
              </a:rPr>
              <a:t>Development</a:t>
            </a:r>
            <a:endParaRPr lang="en-US" sz="2800" dirty="0" smtClean="0">
              <a:solidFill>
                <a:schemeClr val="bg1"/>
              </a:solidFill>
            </a:endParaRPr>
          </a:p>
          <a:p>
            <a:pPr>
              <a:lnSpc>
                <a:spcPct val="80000"/>
              </a:lnSpc>
              <a:buFontTx/>
              <a:buNone/>
            </a:pPr>
            <a:r>
              <a:rPr lang="en-US" sz="2800" dirty="0" smtClean="0">
                <a:solidFill>
                  <a:schemeClr val="bg1"/>
                </a:solidFill>
              </a:rPr>
              <a:t>	The </a:t>
            </a:r>
            <a:r>
              <a:rPr lang="en-US" sz="2800" b="1" dirty="0" smtClean="0">
                <a:solidFill>
                  <a:schemeClr val="bg1"/>
                </a:solidFill>
              </a:rPr>
              <a:t>process</a:t>
            </a:r>
            <a:r>
              <a:rPr lang="en-US" sz="2800" dirty="0" smtClean="0">
                <a:solidFill>
                  <a:schemeClr val="bg1"/>
                </a:solidFill>
              </a:rPr>
              <a:t> </a:t>
            </a:r>
            <a:r>
              <a:rPr lang="en-US" sz="2800" b="1" dirty="0" smtClean="0">
                <a:solidFill>
                  <a:schemeClr val="bg1"/>
                </a:solidFill>
              </a:rPr>
              <a:t>of on-going change</a:t>
            </a:r>
            <a:r>
              <a:rPr lang="en-US" sz="2800" dirty="0" smtClean="0">
                <a:solidFill>
                  <a:schemeClr val="bg1"/>
                </a:solidFill>
              </a:rPr>
              <a:t> that is moving people closer to being in right relationship with God, with themselves, with others and with nature. </a:t>
            </a:r>
          </a:p>
          <a:p>
            <a:pPr>
              <a:lnSpc>
                <a:spcPct val="80000"/>
              </a:lnSpc>
              <a:buFontTx/>
              <a:buNone/>
            </a:pPr>
            <a:endParaRPr lang="en-US" sz="2800" dirty="0" smtClean="0">
              <a:solidFill>
                <a:schemeClr val="bg1"/>
              </a:solidFill>
            </a:endParaRPr>
          </a:p>
          <a:p>
            <a:pPr>
              <a:lnSpc>
                <a:spcPct val="80000"/>
              </a:lnSpc>
              <a:buFontTx/>
              <a:buNone/>
            </a:pPr>
            <a:r>
              <a:rPr lang="en-US" sz="2800" dirty="0" smtClean="0">
                <a:solidFill>
                  <a:schemeClr val="bg1"/>
                </a:solidFill>
              </a:rPr>
              <a:t>	Development isn’t done </a:t>
            </a:r>
            <a:r>
              <a:rPr lang="en-US" sz="2800" b="1" i="1" u="sng" dirty="0" smtClean="0">
                <a:solidFill>
                  <a:schemeClr val="bg1"/>
                </a:solidFill>
              </a:rPr>
              <a:t>to</a:t>
            </a:r>
            <a:r>
              <a:rPr lang="en-US" sz="2800" dirty="0" smtClean="0">
                <a:solidFill>
                  <a:schemeClr val="bg1"/>
                </a:solidFill>
              </a:rPr>
              <a:t> people or</a:t>
            </a:r>
            <a:r>
              <a:rPr lang="en-US" sz="2800" i="1" dirty="0" smtClean="0">
                <a:solidFill>
                  <a:schemeClr val="bg1"/>
                </a:solidFill>
              </a:rPr>
              <a:t> </a:t>
            </a:r>
            <a:r>
              <a:rPr lang="en-US" sz="2800" b="1" i="1" u="sng" dirty="0" smtClean="0">
                <a:solidFill>
                  <a:schemeClr val="bg1"/>
                </a:solidFill>
              </a:rPr>
              <a:t>for</a:t>
            </a:r>
            <a:r>
              <a:rPr lang="en-US" sz="2800" dirty="0" smtClean="0">
                <a:solidFill>
                  <a:schemeClr val="bg1"/>
                </a:solidFill>
              </a:rPr>
              <a:t> people but </a:t>
            </a:r>
            <a:r>
              <a:rPr lang="en-US" sz="2800" b="1" i="1" u="sng" dirty="0" smtClean="0">
                <a:solidFill>
                  <a:schemeClr val="bg1"/>
                </a:solidFill>
              </a:rPr>
              <a:t>with</a:t>
            </a:r>
            <a:r>
              <a:rPr lang="en-US" sz="2800" b="1" dirty="0" smtClean="0">
                <a:solidFill>
                  <a:schemeClr val="bg1"/>
                </a:solidFill>
              </a:rPr>
              <a:t> </a:t>
            </a:r>
            <a:r>
              <a:rPr lang="en-US" sz="2800" dirty="0" smtClean="0">
                <a:solidFill>
                  <a:schemeClr val="bg1"/>
                </a:solidFill>
              </a:rPr>
              <a:t>people. </a:t>
            </a:r>
          </a:p>
          <a:p>
            <a:pPr>
              <a:lnSpc>
                <a:spcPct val="80000"/>
              </a:lnSpc>
              <a:buFontTx/>
              <a:buNone/>
            </a:pPr>
            <a:endParaRPr lang="en-US" sz="2800" dirty="0" smtClean="0">
              <a:solidFill>
                <a:schemeClr val="bg1"/>
              </a:solidFill>
            </a:endParaRPr>
          </a:p>
          <a:p>
            <a:pPr>
              <a:lnSpc>
                <a:spcPct val="80000"/>
              </a:lnSpc>
              <a:buFontTx/>
              <a:buNone/>
            </a:pPr>
            <a:r>
              <a:rPr lang="en-US" sz="2800" dirty="0" smtClean="0">
                <a:solidFill>
                  <a:schemeClr val="bg1"/>
                </a:solidFill>
              </a:rPr>
              <a:t>	The key dynamic is </a:t>
            </a:r>
            <a:r>
              <a:rPr lang="en-US" sz="2800" b="1" dirty="0" smtClean="0">
                <a:solidFill>
                  <a:schemeClr val="bg1"/>
                </a:solidFill>
              </a:rPr>
              <a:t>promoting an empowering process.  </a:t>
            </a:r>
            <a:r>
              <a:rPr lang="en-US" sz="2800" dirty="0" smtClean="0">
                <a:solidFill>
                  <a:schemeClr val="bg1"/>
                </a:solidFill>
              </a:rPr>
              <a:t>This will typically be done around or result in some “products/project”. </a:t>
            </a:r>
          </a:p>
          <a:p>
            <a:endParaRPr lang="en-US"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a:xfrm>
            <a:off x="0" y="0"/>
            <a:ext cx="7467600" cy="1143000"/>
          </a:xfrm>
        </p:spPr>
        <p:txBody>
          <a:bodyPr>
            <a:noAutofit/>
          </a:bodyPr>
          <a:lstStyle/>
          <a:p>
            <a:pPr>
              <a:defRPr/>
            </a:pPr>
            <a:r>
              <a:rPr lang="en-US" sz="3200" dirty="0" smtClean="0">
                <a:solidFill>
                  <a:schemeClr val="bg1"/>
                </a:solidFill>
                <a:latin typeface="Gill Sans MT" pitchFamily="34" charset="0"/>
              </a:rPr>
              <a:t>Needs-Based Vs. Asset-Based Development</a:t>
            </a:r>
            <a:endParaRPr lang="en-US" sz="3200" b="0" u="sng" dirty="0" smtClean="0">
              <a:solidFill>
                <a:schemeClr val="bg1"/>
              </a:solidFill>
              <a:effectLst/>
              <a:latin typeface="Gill Sans MT" pitchFamily="34" charset="0"/>
            </a:endParaRPr>
          </a:p>
        </p:txBody>
      </p:sp>
      <p:sp>
        <p:nvSpPr>
          <p:cNvPr id="465923" name="Rectangle 3"/>
          <p:cNvSpPr>
            <a:spLocks noGrp="1" noChangeArrowheads="1"/>
          </p:cNvSpPr>
          <p:nvPr>
            <p:ph type="body" idx="1"/>
          </p:nvPr>
        </p:nvSpPr>
        <p:spPr/>
        <p:txBody>
          <a:bodyPr/>
          <a:lstStyle/>
          <a:p>
            <a:pPr>
              <a:buClr>
                <a:srgbClr val="808000"/>
              </a:buClr>
              <a:buNone/>
              <a:defRPr/>
            </a:pPr>
            <a:r>
              <a:rPr lang="en-US" sz="2800" b="1" u="sng" dirty="0" smtClean="0">
                <a:solidFill>
                  <a:schemeClr val="bg1"/>
                </a:solidFill>
                <a:latin typeface="Gill Sans MT" pitchFamily="34" charset="0"/>
              </a:rPr>
              <a:t>Needs Based Development</a:t>
            </a:r>
            <a:endParaRPr lang="en-US" sz="2800" b="1" dirty="0" smtClean="0">
              <a:solidFill>
                <a:schemeClr val="bg1"/>
              </a:solidFill>
              <a:effectLst/>
              <a:latin typeface="Gill Sans MT" pitchFamily="34" charset="0"/>
            </a:endParaRPr>
          </a:p>
          <a:p>
            <a:pPr eaLnBrk="1" hangingPunct="1">
              <a:buClr>
                <a:srgbClr val="808000"/>
              </a:buClr>
              <a:defRPr/>
            </a:pPr>
            <a:r>
              <a:rPr lang="en-US" sz="2800" b="0" dirty="0" smtClean="0">
                <a:solidFill>
                  <a:schemeClr val="bg1"/>
                </a:solidFill>
                <a:effectLst/>
                <a:latin typeface="Gill Sans MT" pitchFamily="34" charset="0"/>
              </a:rPr>
              <a:t>Focuses </a:t>
            </a:r>
            <a:r>
              <a:rPr lang="en-US" sz="2800" b="0" dirty="0" smtClean="0">
                <a:solidFill>
                  <a:schemeClr val="bg1"/>
                </a:solidFill>
                <a:effectLst/>
                <a:latin typeface="Gill Sans MT" pitchFamily="34" charset="0"/>
              </a:rPr>
              <a:t>On The Deficit In The Life Of A Community Or Person</a:t>
            </a:r>
          </a:p>
          <a:p>
            <a:pPr eaLnBrk="1" hangingPunct="1">
              <a:spcBef>
                <a:spcPct val="50000"/>
              </a:spcBef>
              <a:buClr>
                <a:srgbClr val="808000"/>
              </a:buClr>
              <a:defRPr/>
            </a:pPr>
            <a:r>
              <a:rPr lang="en-US" sz="2800" b="0" dirty="0" smtClean="0">
                <a:solidFill>
                  <a:schemeClr val="bg1"/>
                </a:solidFill>
                <a:effectLst/>
                <a:latin typeface="Gill Sans MT" pitchFamily="34" charset="0"/>
              </a:rPr>
              <a:t>Implications:</a:t>
            </a:r>
          </a:p>
          <a:p>
            <a:pPr lvl="1" eaLnBrk="1" hangingPunct="1">
              <a:buClr>
                <a:srgbClr val="808000"/>
              </a:buClr>
              <a:buSzPct val="90000"/>
              <a:buFont typeface="Wingdings" pitchFamily="2" charset="2"/>
              <a:buChar char="t"/>
              <a:defRPr/>
            </a:pPr>
            <a:r>
              <a:rPr lang="en-US" b="0" dirty="0" smtClean="0">
                <a:solidFill>
                  <a:schemeClr val="bg1"/>
                </a:solidFill>
                <a:effectLst/>
                <a:latin typeface="Gill Sans MT" pitchFamily="34" charset="0"/>
              </a:rPr>
              <a:t>Solutions and resources come from outside the community</a:t>
            </a:r>
          </a:p>
          <a:p>
            <a:pPr lvl="1" eaLnBrk="1" hangingPunct="1">
              <a:buClr>
                <a:srgbClr val="808000"/>
              </a:buClr>
              <a:buSzPct val="90000"/>
              <a:buFont typeface="Wingdings" pitchFamily="2" charset="2"/>
              <a:buChar char="t"/>
              <a:defRPr/>
            </a:pPr>
            <a:r>
              <a:rPr lang="en-US" b="0" dirty="0" smtClean="0">
                <a:solidFill>
                  <a:schemeClr val="bg1"/>
                </a:solidFill>
                <a:effectLst/>
                <a:latin typeface="Gill Sans MT" pitchFamily="34" charset="0"/>
              </a:rPr>
              <a:t>Does not identify &amp; mobilize assets of person or community in addressing needs.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65923">
                                            <p:txEl>
                                              <p:pRg st="0" end="0"/>
                                            </p:txEl>
                                          </p:spTgt>
                                        </p:tgtEl>
                                        <p:attrNameLst>
                                          <p:attrName>style.visibility</p:attrName>
                                        </p:attrNameLst>
                                      </p:cBhvr>
                                      <p:to>
                                        <p:strVal val="visible"/>
                                      </p:to>
                                    </p:set>
                                    <p:animEffect transition="in" filter="wipe(down)">
                                      <p:cBhvr>
                                        <p:cTn id="7" dur="500"/>
                                        <p:tgtEl>
                                          <p:spTgt spid="46592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65923">
                                            <p:txEl>
                                              <p:pRg st="1" end="1"/>
                                            </p:txEl>
                                          </p:spTgt>
                                        </p:tgtEl>
                                        <p:attrNameLst>
                                          <p:attrName>style.visibility</p:attrName>
                                        </p:attrNameLst>
                                      </p:cBhvr>
                                      <p:to>
                                        <p:strVal val="visible"/>
                                      </p:to>
                                    </p:set>
                                    <p:animEffect transition="in" filter="wipe(down)">
                                      <p:cBhvr>
                                        <p:cTn id="10" dur="500"/>
                                        <p:tgtEl>
                                          <p:spTgt spid="46592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65923">
                                            <p:txEl>
                                              <p:pRg st="2" end="2"/>
                                            </p:txEl>
                                          </p:spTgt>
                                        </p:tgtEl>
                                        <p:attrNameLst>
                                          <p:attrName>style.visibility</p:attrName>
                                        </p:attrNameLst>
                                      </p:cBhvr>
                                      <p:to>
                                        <p:strVal val="visible"/>
                                      </p:to>
                                    </p:set>
                                    <p:animEffect transition="in" filter="wipe(down)">
                                      <p:cBhvr>
                                        <p:cTn id="15" dur="500"/>
                                        <p:tgtEl>
                                          <p:spTgt spid="46592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65923">
                                            <p:txEl>
                                              <p:pRg st="3" end="3"/>
                                            </p:txEl>
                                          </p:spTgt>
                                        </p:tgtEl>
                                        <p:attrNameLst>
                                          <p:attrName>style.visibility</p:attrName>
                                        </p:attrNameLst>
                                      </p:cBhvr>
                                      <p:to>
                                        <p:strVal val="visible"/>
                                      </p:to>
                                    </p:set>
                                    <p:animEffect transition="in" filter="wipe(down)">
                                      <p:cBhvr>
                                        <p:cTn id="20" dur="500"/>
                                        <p:tgtEl>
                                          <p:spTgt spid="46592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65923">
                                            <p:txEl>
                                              <p:pRg st="4" end="4"/>
                                            </p:txEl>
                                          </p:spTgt>
                                        </p:tgtEl>
                                        <p:attrNameLst>
                                          <p:attrName>style.visibility</p:attrName>
                                        </p:attrNameLst>
                                      </p:cBhvr>
                                      <p:to>
                                        <p:strVal val="visible"/>
                                      </p:to>
                                    </p:set>
                                    <p:animEffect transition="in" filter="wipe(down)">
                                      <p:cBhvr>
                                        <p:cTn id="25" dur="500"/>
                                        <p:tgtEl>
                                          <p:spTgt spid="4659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304800" y="274638"/>
            <a:ext cx="6858000" cy="1143000"/>
          </a:xfrm>
        </p:spPr>
        <p:txBody>
          <a:bodyPr>
            <a:normAutofit/>
          </a:bodyPr>
          <a:lstStyle/>
          <a:p>
            <a:pPr algn="ctr" eaLnBrk="1" hangingPunct="1">
              <a:defRPr/>
            </a:pPr>
            <a:endParaRPr lang="en-US" sz="3600" b="0" u="sng" dirty="0" smtClean="0">
              <a:solidFill>
                <a:schemeClr val="bg1"/>
              </a:solidFill>
              <a:effectLst/>
              <a:latin typeface="Gill Sans MT" pitchFamily="34" charset="0"/>
            </a:endParaRPr>
          </a:p>
        </p:txBody>
      </p:sp>
      <p:sp>
        <p:nvSpPr>
          <p:cNvPr id="466947" name="Rectangle 3"/>
          <p:cNvSpPr>
            <a:spLocks noGrp="1" noChangeArrowheads="1"/>
          </p:cNvSpPr>
          <p:nvPr>
            <p:ph type="body" idx="1"/>
          </p:nvPr>
        </p:nvSpPr>
        <p:spPr>
          <a:xfrm>
            <a:off x="457200" y="1447800"/>
            <a:ext cx="8229600" cy="4678363"/>
          </a:xfrm>
        </p:spPr>
        <p:txBody>
          <a:bodyPr>
            <a:normAutofit/>
          </a:bodyPr>
          <a:lstStyle/>
          <a:p>
            <a:pPr>
              <a:buClr>
                <a:srgbClr val="808000"/>
              </a:buClr>
              <a:buNone/>
              <a:defRPr/>
            </a:pPr>
            <a:r>
              <a:rPr lang="en-US" sz="2800" b="1" u="sng" dirty="0" smtClean="0">
                <a:solidFill>
                  <a:schemeClr val="bg1"/>
                </a:solidFill>
                <a:latin typeface="Gill Sans MT" pitchFamily="34" charset="0"/>
              </a:rPr>
              <a:t>Asset Based Development</a:t>
            </a:r>
            <a:endParaRPr lang="en-US" sz="2800" b="1" dirty="0" smtClean="0">
              <a:solidFill>
                <a:schemeClr val="bg1"/>
              </a:solidFill>
              <a:effectLst/>
              <a:latin typeface="Gill Sans MT" pitchFamily="34" charset="0"/>
            </a:endParaRPr>
          </a:p>
          <a:p>
            <a:pPr eaLnBrk="1" hangingPunct="1">
              <a:buClr>
                <a:srgbClr val="808000"/>
              </a:buClr>
              <a:defRPr/>
            </a:pPr>
            <a:r>
              <a:rPr lang="en-US" sz="2800" b="0" dirty="0" smtClean="0">
                <a:solidFill>
                  <a:schemeClr val="bg1"/>
                </a:solidFill>
                <a:effectLst/>
                <a:latin typeface="Gill Sans MT" pitchFamily="34" charset="0"/>
              </a:rPr>
              <a:t>Focuses </a:t>
            </a:r>
            <a:r>
              <a:rPr lang="en-US" sz="2800" b="0" dirty="0" smtClean="0">
                <a:solidFill>
                  <a:schemeClr val="bg1"/>
                </a:solidFill>
                <a:effectLst/>
                <a:latin typeface="Gill Sans MT" pitchFamily="34" charset="0"/>
              </a:rPr>
              <a:t>On The Capabilities, Skills &amp; Resources Of The Person Or Community</a:t>
            </a:r>
          </a:p>
          <a:p>
            <a:pPr eaLnBrk="1" hangingPunct="1">
              <a:spcBef>
                <a:spcPct val="50000"/>
              </a:spcBef>
              <a:buClr>
                <a:srgbClr val="808000"/>
              </a:buClr>
              <a:defRPr/>
            </a:pPr>
            <a:r>
              <a:rPr lang="en-US" sz="2800" b="0" dirty="0" smtClean="0">
                <a:solidFill>
                  <a:schemeClr val="bg1"/>
                </a:solidFill>
                <a:effectLst/>
                <a:latin typeface="Gill Sans MT" pitchFamily="34" charset="0"/>
              </a:rPr>
              <a:t>Implications:</a:t>
            </a:r>
            <a:endParaRPr lang="en-US" sz="2800" b="0" dirty="0" smtClean="0">
              <a:solidFill>
                <a:schemeClr val="bg1"/>
              </a:solidFill>
              <a:effectLst/>
              <a:latin typeface="Gill Sans MT" pitchFamily="34" charset="0"/>
            </a:endParaRPr>
          </a:p>
          <a:p>
            <a:pPr lvl="1" eaLnBrk="1" hangingPunct="1">
              <a:buClr>
                <a:srgbClr val="808000"/>
              </a:buClr>
              <a:buSzPct val="90000"/>
              <a:buFont typeface="Wingdings" pitchFamily="2" charset="2"/>
              <a:buChar char="t"/>
              <a:defRPr/>
            </a:pPr>
            <a:r>
              <a:rPr lang="en-US" b="0" dirty="0" smtClean="0">
                <a:solidFill>
                  <a:schemeClr val="bg1"/>
                </a:solidFill>
                <a:effectLst/>
                <a:latin typeface="Gill Sans MT" pitchFamily="34" charset="0"/>
              </a:rPr>
              <a:t>Solutions and resources </a:t>
            </a:r>
            <a:r>
              <a:rPr lang="en-US" dirty="0" smtClean="0">
                <a:solidFill>
                  <a:schemeClr val="bg1"/>
                </a:solidFill>
                <a:latin typeface="Gill Sans MT" pitchFamily="34" charset="0"/>
              </a:rPr>
              <a:t>build upon </a:t>
            </a:r>
            <a:r>
              <a:rPr lang="en-US" b="0" dirty="0" smtClean="0">
                <a:solidFill>
                  <a:schemeClr val="bg1"/>
                </a:solidFill>
                <a:effectLst/>
                <a:latin typeface="Gill Sans MT" pitchFamily="34" charset="0"/>
              </a:rPr>
              <a:t>the assets of the individual or </a:t>
            </a:r>
            <a:r>
              <a:rPr lang="en-US" b="0" dirty="0" smtClean="0">
                <a:solidFill>
                  <a:schemeClr val="bg1"/>
                </a:solidFill>
                <a:effectLst/>
                <a:latin typeface="Gill Sans MT" pitchFamily="34" charset="0"/>
              </a:rPr>
              <a:t>community</a:t>
            </a:r>
          </a:p>
          <a:p>
            <a:pPr lvl="1" eaLnBrk="1" hangingPunct="1">
              <a:buClr>
                <a:srgbClr val="808000"/>
              </a:buClr>
              <a:buSzPct val="90000"/>
              <a:buFont typeface="Wingdings" pitchFamily="2" charset="2"/>
              <a:buChar char="t"/>
              <a:defRPr/>
            </a:pPr>
            <a:r>
              <a:rPr lang="en-US" dirty="0" smtClean="0">
                <a:solidFill>
                  <a:schemeClr val="bg1"/>
                </a:solidFill>
                <a:latin typeface="Gill Sans MT" pitchFamily="34" charset="0"/>
              </a:rPr>
              <a:t>Key Tasks: Identify, Mobilize and Connect Assets</a:t>
            </a:r>
            <a:endParaRPr lang="en-US" b="0" dirty="0" smtClean="0">
              <a:solidFill>
                <a:schemeClr val="bg1"/>
              </a:solidFill>
              <a:effectLst/>
              <a:latin typeface="Gill San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66947">
                                            <p:txEl>
                                              <p:pRg st="0" end="0"/>
                                            </p:txEl>
                                          </p:spTgt>
                                        </p:tgtEl>
                                        <p:attrNameLst>
                                          <p:attrName>style.visibility</p:attrName>
                                        </p:attrNameLst>
                                      </p:cBhvr>
                                      <p:to>
                                        <p:strVal val="visible"/>
                                      </p:to>
                                    </p:set>
                                    <p:animEffect transition="in" filter="slide(fromBottom)">
                                      <p:cBhvr>
                                        <p:cTn id="7" dur="500"/>
                                        <p:tgtEl>
                                          <p:spTgt spid="466947">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466947">
                                            <p:txEl>
                                              <p:pRg st="1" end="1"/>
                                            </p:txEl>
                                          </p:spTgt>
                                        </p:tgtEl>
                                        <p:attrNameLst>
                                          <p:attrName>style.visibility</p:attrName>
                                        </p:attrNameLst>
                                      </p:cBhvr>
                                      <p:to>
                                        <p:strVal val="visible"/>
                                      </p:to>
                                    </p:set>
                                    <p:animEffect transition="in" filter="slide(fromBottom)">
                                      <p:cBhvr>
                                        <p:cTn id="10" dur="500"/>
                                        <p:tgtEl>
                                          <p:spTgt spid="46694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466947">
                                            <p:txEl>
                                              <p:pRg st="2" end="2"/>
                                            </p:txEl>
                                          </p:spTgt>
                                        </p:tgtEl>
                                        <p:attrNameLst>
                                          <p:attrName>style.visibility</p:attrName>
                                        </p:attrNameLst>
                                      </p:cBhvr>
                                      <p:to>
                                        <p:strVal val="visible"/>
                                      </p:to>
                                    </p:set>
                                    <p:animEffect transition="in" filter="slide(fromBottom)">
                                      <p:cBhvr>
                                        <p:cTn id="15" dur="500"/>
                                        <p:tgtEl>
                                          <p:spTgt spid="46694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466947">
                                            <p:txEl>
                                              <p:pRg st="3" end="3"/>
                                            </p:txEl>
                                          </p:spTgt>
                                        </p:tgtEl>
                                        <p:attrNameLst>
                                          <p:attrName>style.visibility</p:attrName>
                                        </p:attrNameLst>
                                      </p:cBhvr>
                                      <p:to>
                                        <p:strVal val="visible"/>
                                      </p:to>
                                    </p:set>
                                    <p:animEffect transition="in" filter="slide(fromBottom)">
                                      <p:cBhvr>
                                        <p:cTn id="20" dur="500"/>
                                        <p:tgtEl>
                                          <p:spTgt spid="46694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466947">
                                            <p:txEl>
                                              <p:pRg st="4" end="4"/>
                                            </p:txEl>
                                          </p:spTgt>
                                        </p:tgtEl>
                                        <p:attrNameLst>
                                          <p:attrName>style.visibility</p:attrName>
                                        </p:attrNameLst>
                                      </p:cBhvr>
                                      <p:to>
                                        <p:strVal val="visible"/>
                                      </p:to>
                                    </p:set>
                                    <p:animEffect transition="in" filter="slide(fromBottom)">
                                      <p:cBhvr>
                                        <p:cTn id="25" dur="500"/>
                                        <p:tgtEl>
                                          <p:spTgt spid="4669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a:xfrm>
            <a:off x="0" y="-228600"/>
            <a:ext cx="9144000" cy="1066800"/>
          </a:xfrm>
        </p:spPr>
        <p:txBody>
          <a:bodyPr>
            <a:normAutofit fontScale="90000"/>
          </a:bodyPr>
          <a:lstStyle/>
          <a:p>
            <a:pPr algn="ctr" eaLnBrk="1" hangingPunct="1">
              <a:defRPr/>
            </a:pPr>
            <a:r>
              <a:rPr lang="en-US" sz="4000" u="sng" dirty="0" smtClean="0">
                <a:solidFill>
                  <a:schemeClr val="bg1"/>
                </a:solidFill>
                <a:latin typeface="Gill Sans MT" pitchFamily="34" charset="0"/>
              </a:rPr>
              <a:t/>
            </a:r>
            <a:br>
              <a:rPr lang="en-US" sz="4000" u="sng" dirty="0" smtClean="0">
                <a:solidFill>
                  <a:schemeClr val="bg1"/>
                </a:solidFill>
                <a:latin typeface="Gill Sans MT" pitchFamily="34" charset="0"/>
              </a:rPr>
            </a:br>
            <a:r>
              <a:rPr lang="en-US" sz="4000" u="sng" dirty="0" smtClean="0">
                <a:solidFill>
                  <a:schemeClr val="bg1"/>
                </a:solidFill>
                <a:latin typeface="Gill Sans MT" pitchFamily="34" charset="0"/>
              </a:rPr>
              <a:t/>
            </a:r>
            <a:br>
              <a:rPr lang="en-US" sz="4000" u="sng" dirty="0" smtClean="0">
                <a:solidFill>
                  <a:schemeClr val="bg1"/>
                </a:solidFill>
                <a:latin typeface="Gill Sans MT" pitchFamily="34" charset="0"/>
              </a:rPr>
            </a:br>
            <a:r>
              <a:rPr lang="en-US" sz="4000" u="sng" dirty="0" smtClean="0">
                <a:solidFill>
                  <a:schemeClr val="bg1"/>
                </a:solidFill>
                <a:latin typeface="Gill Sans MT" pitchFamily="34" charset="0"/>
              </a:rPr>
              <a:t>Some </a:t>
            </a:r>
            <a:r>
              <a:rPr lang="en-US" sz="4000" u="sng" dirty="0" smtClean="0">
                <a:solidFill>
                  <a:schemeClr val="bg1"/>
                </a:solidFill>
                <a:latin typeface="Gill Sans MT" pitchFamily="34" charset="0"/>
              </a:rPr>
              <a:t>Issues</a:t>
            </a:r>
            <a:r>
              <a:rPr lang="en-US" sz="4000" b="0" u="sng" dirty="0" smtClean="0">
                <a:solidFill>
                  <a:schemeClr val="bg1"/>
                </a:solidFill>
                <a:effectLst/>
                <a:latin typeface="Gill Sans MT" pitchFamily="34" charset="0"/>
              </a:rPr>
              <a:t> </a:t>
            </a:r>
            <a:r>
              <a:rPr lang="en-US" sz="4200" b="0" dirty="0" smtClean="0">
                <a:solidFill>
                  <a:schemeClr val="bg1"/>
                </a:solidFill>
                <a:effectLst/>
                <a:latin typeface="Gill Sans MT" pitchFamily="34" charset="0"/>
              </a:rPr>
              <a:t/>
            </a:r>
            <a:br>
              <a:rPr lang="en-US" sz="4200" b="0" dirty="0" smtClean="0">
                <a:solidFill>
                  <a:schemeClr val="bg1"/>
                </a:solidFill>
                <a:effectLst/>
                <a:latin typeface="Gill Sans MT" pitchFamily="34" charset="0"/>
              </a:rPr>
            </a:br>
            <a:endParaRPr lang="en-US" sz="4200" b="0" dirty="0" smtClean="0">
              <a:solidFill>
                <a:schemeClr val="bg1"/>
              </a:solidFill>
              <a:effectLst/>
              <a:latin typeface="Gill Sans MT" pitchFamily="34" charset="0"/>
            </a:endParaRPr>
          </a:p>
        </p:txBody>
      </p:sp>
      <p:sp>
        <p:nvSpPr>
          <p:cNvPr id="454659" name="Rectangle 3"/>
          <p:cNvSpPr>
            <a:spLocks noGrp="1" noChangeArrowheads="1"/>
          </p:cNvSpPr>
          <p:nvPr>
            <p:ph type="body" idx="1"/>
          </p:nvPr>
        </p:nvSpPr>
        <p:spPr>
          <a:xfrm>
            <a:off x="381000" y="1143000"/>
            <a:ext cx="8382000" cy="4953000"/>
          </a:xfrm>
        </p:spPr>
        <p:txBody>
          <a:bodyPr>
            <a:normAutofit/>
          </a:bodyPr>
          <a:lstStyle/>
          <a:p>
            <a:pPr marL="533400" indent="-533400" eaLnBrk="1" hangingPunct="1">
              <a:spcBef>
                <a:spcPts val="0"/>
              </a:spcBef>
              <a:buFont typeface="Wingdings" pitchFamily="2" charset="2"/>
              <a:buNone/>
              <a:defRPr/>
            </a:pPr>
            <a:endParaRPr lang="en-US" b="0" dirty="0" smtClean="0">
              <a:solidFill>
                <a:schemeClr val="bg1"/>
              </a:solidFill>
              <a:effectLst/>
              <a:latin typeface="Gill Sans MT" pitchFamily="34" charset="0"/>
            </a:endParaRPr>
          </a:p>
          <a:p>
            <a:pPr marL="1352550" lvl="2" indent="-438150">
              <a:spcBef>
                <a:spcPts val="0"/>
              </a:spcBef>
              <a:buClr>
                <a:srgbClr val="808000"/>
              </a:buClr>
              <a:buSzPct val="90000"/>
              <a:defRPr/>
            </a:pPr>
            <a:r>
              <a:rPr lang="en-US" sz="2800" dirty="0" smtClean="0">
                <a:solidFill>
                  <a:schemeClr val="bg1"/>
                </a:solidFill>
                <a:latin typeface="Gill Sans MT" pitchFamily="34" charset="0"/>
              </a:rPr>
              <a:t>Avoid Paternalism</a:t>
            </a:r>
          </a:p>
          <a:p>
            <a:pPr marL="1749425" lvl="3" indent="-377825">
              <a:spcBef>
                <a:spcPts val="0"/>
              </a:spcBef>
              <a:buClr>
                <a:srgbClr val="808000"/>
              </a:buClr>
              <a:buSzPct val="90000"/>
              <a:defRPr/>
            </a:pPr>
            <a:r>
              <a:rPr lang="en-US" sz="2800" dirty="0" smtClean="0">
                <a:solidFill>
                  <a:schemeClr val="bg1"/>
                </a:solidFill>
                <a:latin typeface="Gill Sans MT" pitchFamily="34" charset="0"/>
              </a:rPr>
              <a:t>Habitually providing resources or assuming tasks a person can provide or do for </a:t>
            </a:r>
            <a:r>
              <a:rPr lang="en-US" sz="2800" dirty="0" smtClean="0">
                <a:solidFill>
                  <a:schemeClr val="bg1"/>
                </a:solidFill>
                <a:latin typeface="Gill Sans MT" pitchFamily="34" charset="0"/>
              </a:rPr>
              <a:t>themselves</a:t>
            </a:r>
          </a:p>
          <a:p>
            <a:pPr marL="1749425" lvl="3" indent="-377825">
              <a:spcBef>
                <a:spcPts val="0"/>
              </a:spcBef>
              <a:buClr>
                <a:srgbClr val="808000"/>
              </a:buClr>
              <a:buSzPct val="90000"/>
              <a:defRPr/>
            </a:pPr>
            <a:endParaRPr lang="en-US" sz="2800" dirty="0" smtClean="0">
              <a:solidFill>
                <a:schemeClr val="bg1"/>
              </a:solidFill>
              <a:latin typeface="Gill Sans MT" pitchFamily="34" charset="0"/>
            </a:endParaRPr>
          </a:p>
          <a:p>
            <a:pPr marL="1352550" lvl="2" indent="-438150">
              <a:spcBef>
                <a:spcPts val="0"/>
              </a:spcBef>
              <a:buClr>
                <a:srgbClr val="808000"/>
              </a:buClr>
              <a:buSzPct val="90000"/>
              <a:defRPr/>
            </a:pPr>
            <a:r>
              <a:rPr lang="en-US" sz="2800" dirty="0" smtClean="0">
                <a:solidFill>
                  <a:schemeClr val="bg1"/>
                </a:solidFill>
                <a:latin typeface="Gill Sans MT" pitchFamily="34" charset="0"/>
              </a:rPr>
              <a:t>Work with Needy and Receptive people</a:t>
            </a:r>
          </a:p>
          <a:p>
            <a:pPr marL="1352550" lvl="2" indent="-438150" eaLnBrk="1" hangingPunct="1">
              <a:spcBef>
                <a:spcPct val="50000"/>
              </a:spcBef>
              <a:buClr>
                <a:srgbClr val="808000"/>
              </a:buClr>
              <a:buSzPct val="90000"/>
              <a:buFont typeface="Wingdings" pitchFamily="2" charset="2"/>
              <a:buNone/>
              <a:defRPr/>
            </a:pPr>
            <a:endParaRPr lang="en-US" sz="2800" b="0" dirty="0" smtClean="0">
              <a:solidFill>
                <a:schemeClr val="bg1"/>
              </a:solidFill>
              <a:effectLst/>
              <a:latin typeface="Gill Sans MT"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54659">
                                            <p:txEl>
                                              <p:pRg st="1" end="1"/>
                                            </p:txEl>
                                          </p:spTgt>
                                        </p:tgtEl>
                                        <p:attrNameLst>
                                          <p:attrName>style.visibility</p:attrName>
                                        </p:attrNameLst>
                                      </p:cBhvr>
                                      <p:to>
                                        <p:strVal val="visible"/>
                                      </p:to>
                                    </p:set>
                                    <p:animScale>
                                      <p:cBhvr>
                                        <p:cTn id="7" dur="1000" decel="50000" fill="hold">
                                          <p:stCondLst>
                                            <p:cond delay="0"/>
                                          </p:stCondLst>
                                        </p:cTn>
                                        <p:tgtEl>
                                          <p:spTgt spid="454659">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54659">
                                            <p:txEl>
                                              <p:pRg st="1" end="1"/>
                                            </p:txEl>
                                          </p:spTgt>
                                        </p:tgtEl>
                                        <p:attrNameLst>
                                          <p:attrName>ppt_x</p:attrName>
                                          <p:attrName>ppt_y</p:attrName>
                                        </p:attrNameLst>
                                      </p:cBhvr>
                                    </p:animMotion>
                                    <p:animEffect transition="in" filter="fade">
                                      <p:cBhvr>
                                        <p:cTn id="9" dur="1000"/>
                                        <p:tgtEl>
                                          <p:spTgt spid="454659">
                                            <p:txEl>
                                              <p:pRg st="1" end="1"/>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454659">
                                            <p:txEl>
                                              <p:pRg st="2" end="2"/>
                                            </p:txEl>
                                          </p:spTgt>
                                        </p:tgtEl>
                                        <p:attrNameLst>
                                          <p:attrName>style.visibility</p:attrName>
                                        </p:attrNameLst>
                                      </p:cBhvr>
                                      <p:to>
                                        <p:strVal val="visible"/>
                                      </p:to>
                                    </p:set>
                                    <p:animScale>
                                      <p:cBhvr>
                                        <p:cTn id="12" dur="1000" decel="50000" fill="hold">
                                          <p:stCondLst>
                                            <p:cond delay="0"/>
                                          </p:stCondLst>
                                        </p:cTn>
                                        <p:tgtEl>
                                          <p:spTgt spid="45465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54659">
                                            <p:txEl>
                                              <p:pRg st="2" end="2"/>
                                            </p:txEl>
                                          </p:spTgt>
                                        </p:tgtEl>
                                        <p:attrNameLst>
                                          <p:attrName>ppt_x</p:attrName>
                                          <p:attrName>ppt_y</p:attrName>
                                        </p:attrNameLst>
                                      </p:cBhvr>
                                    </p:animMotion>
                                    <p:animEffect transition="in" filter="fade">
                                      <p:cBhvr>
                                        <p:cTn id="14" dur="1000"/>
                                        <p:tgtEl>
                                          <p:spTgt spid="454659">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454659">
                                            <p:txEl>
                                              <p:pRg st="4" end="4"/>
                                            </p:txEl>
                                          </p:spTgt>
                                        </p:tgtEl>
                                        <p:attrNameLst>
                                          <p:attrName>style.visibility</p:attrName>
                                        </p:attrNameLst>
                                      </p:cBhvr>
                                      <p:to>
                                        <p:strVal val="visible"/>
                                      </p:to>
                                    </p:set>
                                    <p:animScale>
                                      <p:cBhvr>
                                        <p:cTn id="19" dur="1000" decel="50000" fill="hold">
                                          <p:stCondLst>
                                            <p:cond delay="0"/>
                                          </p:stCondLst>
                                        </p:cTn>
                                        <p:tgtEl>
                                          <p:spTgt spid="454659">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454659">
                                            <p:txEl>
                                              <p:pRg st="4" end="4"/>
                                            </p:txEl>
                                          </p:spTgt>
                                        </p:tgtEl>
                                        <p:attrNameLst>
                                          <p:attrName>ppt_x</p:attrName>
                                          <p:attrName>ppt_y</p:attrName>
                                        </p:attrNameLst>
                                      </p:cBhvr>
                                    </p:animMotion>
                                    <p:animEffect transition="in" filter="fade">
                                      <p:cBhvr>
                                        <p:cTn id="21" dur="1000"/>
                                        <p:tgtEl>
                                          <p:spTgt spid="4546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600200"/>
            <a:ext cx="8382000" cy="4525963"/>
          </a:xfrm>
        </p:spPr>
        <p:txBody>
          <a:bodyPr>
            <a:normAutofit/>
          </a:bodyPr>
          <a:lstStyle/>
          <a:p>
            <a:pPr marL="1352550" lvl="2" indent="-438150">
              <a:spcBef>
                <a:spcPts val="0"/>
              </a:spcBef>
              <a:buClr>
                <a:srgbClr val="808000"/>
              </a:buClr>
              <a:buSzPct val="90000"/>
              <a:defRPr/>
            </a:pPr>
            <a:r>
              <a:rPr lang="en-US" sz="2800" dirty="0" smtClean="0">
                <a:solidFill>
                  <a:schemeClr val="bg1"/>
                </a:solidFill>
                <a:latin typeface="Gill Sans MT" pitchFamily="34" charset="0"/>
              </a:rPr>
              <a:t>Can be harmful to do relief when the </a:t>
            </a:r>
          </a:p>
          <a:p>
            <a:pPr marL="1352550" lvl="2" indent="-438150">
              <a:spcBef>
                <a:spcPts val="0"/>
              </a:spcBef>
              <a:buClr>
                <a:srgbClr val="808000"/>
              </a:buClr>
              <a:buSzPct val="90000"/>
              <a:buNone/>
              <a:defRPr/>
            </a:pPr>
            <a:r>
              <a:rPr lang="en-US" sz="2800" dirty="0" smtClean="0">
                <a:solidFill>
                  <a:schemeClr val="bg1"/>
                </a:solidFill>
                <a:latin typeface="Gill Sans MT" pitchFamily="34" charset="0"/>
              </a:rPr>
              <a:t>	situation calls for </a:t>
            </a:r>
            <a:r>
              <a:rPr lang="en-US" sz="2800" dirty="0" smtClean="0">
                <a:solidFill>
                  <a:schemeClr val="bg1"/>
                </a:solidFill>
                <a:latin typeface="Gill Sans MT" pitchFamily="34" charset="0"/>
              </a:rPr>
              <a:t>development</a:t>
            </a:r>
          </a:p>
          <a:p>
            <a:pPr marL="1352550" lvl="2" indent="-438150">
              <a:spcBef>
                <a:spcPts val="0"/>
              </a:spcBef>
              <a:buClr>
                <a:srgbClr val="808000"/>
              </a:buClr>
              <a:buSzPct val="90000"/>
              <a:buNone/>
              <a:defRPr/>
            </a:pPr>
            <a:endParaRPr lang="en-US" sz="2800" dirty="0" smtClean="0">
              <a:solidFill>
                <a:schemeClr val="bg1"/>
              </a:solidFill>
              <a:latin typeface="Gill Sans MT" pitchFamily="34" charset="0"/>
            </a:endParaRPr>
          </a:p>
          <a:p>
            <a:pPr marL="1352550" lvl="2" indent="-438150">
              <a:spcBef>
                <a:spcPts val="0"/>
              </a:spcBef>
              <a:buClr>
                <a:srgbClr val="808000"/>
              </a:buClr>
              <a:buSzPct val="90000"/>
              <a:defRPr/>
            </a:pPr>
            <a:r>
              <a:rPr lang="en-US" sz="2800" dirty="0" smtClean="0">
                <a:solidFill>
                  <a:schemeClr val="bg1"/>
                </a:solidFill>
                <a:latin typeface="Gill Sans MT" pitchFamily="34" charset="0"/>
              </a:rPr>
              <a:t>Can be hard to move from relief to development with the same </a:t>
            </a:r>
            <a:r>
              <a:rPr lang="en-US" sz="2800" dirty="0" smtClean="0">
                <a:solidFill>
                  <a:schemeClr val="bg1"/>
                </a:solidFill>
                <a:latin typeface="Gill Sans MT" pitchFamily="34" charset="0"/>
              </a:rPr>
              <a:t>person</a:t>
            </a:r>
          </a:p>
          <a:p>
            <a:pPr marL="1352550" lvl="2" indent="-438150">
              <a:spcBef>
                <a:spcPts val="0"/>
              </a:spcBef>
              <a:buClr>
                <a:srgbClr val="808000"/>
              </a:buClr>
              <a:buSzPct val="90000"/>
              <a:defRPr/>
            </a:pPr>
            <a:endParaRPr lang="en-US" sz="2800" dirty="0" smtClean="0">
              <a:solidFill>
                <a:schemeClr val="bg1"/>
              </a:solidFill>
              <a:latin typeface="Gill Sans MT" pitchFamily="34" charset="0"/>
            </a:endParaRPr>
          </a:p>
          <a:p>
            <a:pPr marL="1352550" lvl="2" indent="-438150">
              <a:spcBef>
                <a:spcPts val="0"/>
              </a:spcBef>
              <a:buClr>
                <a:srgbClr val="808000"/>
              </a:buClr>
              <a:buSzPct val="90000"/>
              <a:defRPr/>
            </a:pPr>
            <a:r>
              <a:rPr lang="en-US" sz="2800" dirty="0" smtClean="0">
                <a:solidFill>
                  <a:schemeClr val="bg1"/>
                </a:solidFill>
                <a:latin typeface="Gill Sans MT" pitchFamily="34" charset="0"/>
              </a:rPr>
              <a:t>Consider focus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Scale>
                                      <p:cBhvr>
                                        <p:cTn id="12"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1" end="1"/>
                                            </p:txEl>
                                          </p:spTgt>
                                        </p:tgtEl>
                                        <p:attrNameLst>
                                          <p:attrName>ppt_x</p:attrName>
                                          <p:attrName>ppt_y</p:attrName>
                                        </p:attrNameLst>
                                      </p:cBhvr>
                                    </p:animMotion>
                                    <p:animEffect transition="in" filter="fade">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Scale>
                                      <p:cBhvr>
                                        <p:cTn id="19"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3" end="3"/>
                                            </p:txEl>
                                          </p:spTgt>
                                        </p:tgtEl>
                                        <p:attrNameLst>
                                          <p:attrName>ppt_x</p:attrName>
                                          <p:attrName>ppt_y</p:attrName>
                                        </p:attrNameLst>
                                      </p:cBhvr>
                                    </p:animMotion>
                                    <p:animEffect transition="in" filter="fade">
                                      <p:cBhvr>
                                        <p:cTn id="21" dur="1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Scale>
                                      <p:cBhvr>
                                        <p:cTn id="26"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3">
                                            <p:txEl>
                                              <p:pRg st="5" end="5"/>
                                            </p:txEl>
                                          </p:spTgt>
                                        </p:tgtEl>
                                        <p:attrNameLst>
                                          <p:attrName>ppt_x</p:attrName>
                                          <p:attrName>ppt_y</p:attrName>
                                        </p:attrNameLst>
                                      </p:cBhvr>
                                    </p:animMotion>
                                    <p:animEffect transition="in" filter="fade">
                                      <p:cBhvr>
                                        <p:cTn id="2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6858000" cy="944562"/>
          </a:xfrm>
        </p:spPr>
        <p:txBody>
          <a:bodyPr>
            <a:normAutofit/>
          </a:bodyPr>
          <a:lstStyle/>
          <a:p>
            <a:r>
              <a:rPr lang="en-US" sz="3600" u="sng" dirty="0" smtClean="0">
                <a:solidFill>
                  <a:schemeClr val="bg1"/>
                </a:solidFill>
              </a:rPr>
              <a:t>Creating Your Benevolence Policy</a:t>
            </a:r>
            <a:endParaRPr lang="en-US" sz="3600" dirty="0"/>
          </a:p>
        </p:txBody>
      </p:sp>
      <p:sp>
        <p:nvSpPr>
          <p:cNvPr id="3" name="Content Placeholder 2"/>
          <p:cNvSpPr>
            <a:spLocks noGrp="1"/>
          </p:cNvSpPr>
          <p:nvPr>
            <p:ph idx="1"/>
          </p:nvPr>
        </p:nvSpPr>
        <p:spPr>
          <a:xfrm>
            <a:off x="457200" y="1143000"/>
            <a:ext cx="8229600" cy="4906963"/>
          </a:xfrm>
        </p:spPr>
        <p:txBody>
          <a:bodyPr>
            <a:normAutofit fontScale="92500"/>
          </a:bodyPr>
          <a:lstStyle/>
          <a:p>
            <a:r>
              <a:rPr lang="en-US" sz="2800" dirty="0" smtClean="0">
                <a:solidFill>
                  <a:schemeClr val="bg1"/>
                </a:solidFill>
              </a:rPr>
              <a:t>Whom do you want to </a:t>
            </a:r>
            <a:r>
              <a:rPr lang="en-US" sz="2800" dirty="0" smtClean="0">
                <a:solidFill>
                  <a:schemeClr val="bg1"/>
                </a:solidFill>
              </a:rPr>
              <a:t>help?</a:t>
            </a:r>
          </a:p>
          <a:p>
            <a:pPr lvl="1"/>
            <a:r>
              <a:rPr lang="en-US" sz="2600" dirty="0" smtClean="0">
                <a:solidFill>
                  <a:schemeClr val="bg1"/>
                </a:solidFill>
              </a:rPr>
              <a:t>church </a:t>
            </a:r>
            <a:r>
              <a:rPr lang="en-US" sz="2600" dirty="0" smtClean="0">
                <a:solidFill>
                  <a:schemeClr val="bg1"/>
                </a:solidFill>
              </a:rPr>
              <a:t>members? friends of church members? </a:t>
            </a:r>
            <a:r>
              <a:rPr lang="en-US" sz="2600" dirty="0" smtClean="0">
                <a:solidFill>
                  <a:schemeClr val="bg1"/>
                </a:solidFill>
              </a:rPr>
              <a:t>neighbors </a:t>
            </a:r>
            <a:r>
              <a:rPr lang="en-US" sz="2600" dirty="0" smtClean="0">
                <a:solidFill>
                  <a:schemeClr val="bg1"/>
                </a:solidFill>
              </a:rPr>
              <a:t>of the church</a:t>
            </a:r>
            <a:r>
              <a:rPr lang="en-US" sz="2600" dirty="0" smtClean="0">
                <a:solidFill>
                  <a:schemeClr val="bg1"/>
                </a:solidFill>
              </a:rPr>
              <a:t>?</a:t>
            </a:r>
            <a:r>
              <a:rPr lang="en-US" sz="2600" dirty="0" smtClean="0">
                <a:solidFill>
                  <a:schemeClr val="bg1"/>
                </a:solidFill>
              </a:rPr>
              <a:t> referrals from agencies</a:t>
            </a:r>
            <a:r>
              <a:rPr lang="en-US" sz="2600" dirty="0" smtClean="0">
                <a:solidFill>
                  <a:schemeClr val="bg1"/>
                </a:solidFill>
              </a:rPr>
              <a:t>?</a:t>
            </a:r>
            <a:r>
              <a:rPr lang="en-US" sz="2600" dirty="0" smtClean="0">
                <a:solidFill>
                  <a:schemeClr val="bg1"/>
                </a:solidFill>
              </a:rPr>
              <a:t> </a:t>
            </a:r>
            <a:r>
              <a:rPr lang="en-US" sz="2600" dirty="0" smtClean="0">
                <a:solidFill>
                  <a:schemeClr val="bg1"/>
                </a:solidFill>
              </a:rPr>
              <a:t>“cold calls”? </a:t>
            </a:r>
            <a:endParaRPr lang="en-US" sz="2600" dirty="0" smtClean="0">
              <a:solidFill>
                <a:schemeClr val="bg1"/>
              </a:solidFill>
            </a:endParaRPr>
          </a:p>
          <a:p>
            <a:r>
              <a:rPr lang="en-US" sz="2800" dirty="0" smtClean="0">
                <a:solidFill>
                  <a:schemeClr val="bg1"/>
                </a:solidFill>
              </a:rPr>
              <a:t>Do </a:t>
            </a:r>
            <a:r>
              <a:rPr lang="en-US" sz="2800" dirty="0" smtClean="0">
                <a:solidFill>
                  <a:schemeClr val="bg1"/>
                </a:solidFill>
              </a:rPr>
              <a:t>you want to set geographic boundaries for assistance</a:t>
            </a:r>
            <a:r>
              <a:rPr lang="en-US" sz="2800" dirty="0" smtClean="0">
                <a:solidFill>
                  <a:schemeClr val="bg1"/>
                </a:solidFill>
              </a:rPr>
              <a:t>?</a:t>
            </a:r>
          </a:p>
          <a:p>
            <a:r>
              <a:rPr lang="en-US" sz="2800" dirty="0" smtClean="0">
                <a:solidFill>
                  <a:schemeClr val="bg1"/>
                </a:solidFill>
              </a:rPr>
              <a:t>% </a:t>
            </a:r>
            <a:r>
              <a:rPr lang="en-US" sz="2800" dirty="0" smtClean="0">
                <a:solidFill>
                  <a:schemeClr val="bg1"/>
                </a:solidFill>
              </a:rPr>
              <a:t>of benevolence budget that will be used for relief…for development</a:t>
            </a:r>
            <a:r>
              <a:rPr lang="en-US" sz="2800" dirty="0" smtClean="0">
                <a:solidFill>
                  <a:schemeClr val="bg1"/>
                </a:solidFill>
              </a:rPr>
              <a:t>?</a:t>
            </a:r>
          </a:p>
          <a:p>
            <a:r>
              <a:rPr lang="en-US" sz="2800" dirty="0" smtClean="0">
                <a:solidFill>
                  <a:schemeClr val="bg1"/>
                </a:solidFill>
              </a:rPr>
              <a:t>% </a:t>
            </a:r>
            <a:r>
              <a:rPr lang="en-US" sz="2800" dirty="0" smtClean="0">
                <a:solidFill>
                  <a:schemeClr val="bg1"/>
                </a:solidFill>
              </a:rPr>
              <a:t>of benevolence budget that will be used for rewards or </a:t>
            </a:r>
            <a:r>
              <a:rPr lang="en-US" sz="2800" dirty="0" smtClean="0">
                <a:solidFill>
                  <a:schemeClr val="bg1"/>
                </a:solidFill>
              </a:rPr>
              <a:t>celebrations?</a:t>
            </a:r>
          </a:p>
          <a:p>
            <a:r>
              <a:rPr lang="en-US" sz="2800" dirty="0" smtClean="0">
                <a:solidFill>
                  <a:schemeClr val="bg1"/>
                </a:solidFill>
              </a:rPr>
              <a:t>How </a:t>
            </a:r>
            <a:r>
              <a:rPr lang="en-US" sz="2800" dirty="0" smtClean="0">
                <a:solidFill>
                  <a:schemeClr val="bg1"/>
                </a:solidFill>
              </a:rPr>
              <a:t>often will you consider helping someone?  How often per person per year?</a:t>
            </a:r>
          </a:p>
          <a:p>
            <a:endParaRPr lang="en-US" sz="2400" dirty="0" smtClean="0">
              <a:solidFill>
                <a:schemeClr val="bg1"/>
              </a:solidFill>
            </a:endParaRPr>
          </a:p>
          <a:p>
            <a:endParaRPr lang="en-US" sz="2400" dirty="0" smtClean="0">
              <a:solidFill>
                <a:schemeClr val="bg1"/>
              </a:solidFill>
            </a:endParaRPr>
          </a:p>
          <a:p>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457200" y="274638"/>
            <a:ext cx="6705600" cy="944562"/>
          </a:xfrm>
        </p:spPr>
        <p:txBody>
          <a:bodyPr/>
          <a:lstStyle/>
          <a:p>
            <a:pPr eaLnBrk="1" hangingPunct="1">
              <a:defRPr/>
            </a:pPr>
            <a:r>
              <a:rPr lang="en-US" sz="3600" u="sng" dirty="0" smtClean="0">
                <a:solidFill>
                  <a:schemeClr val="bg1"/>
                </a:solidFill>
              </a:rPr>
              <a:t>Creating Your Benevolence Policy</a:t>
            </a:r>
          </a:p>
        </p:txBody>
      </p:sp>
      <p:sp>
        <p:nvSpPr>
          <p:cNvPr id="344067" name="Rectangle 3"/>
          <p:cNvSpPr>
            <a:spLocks noGrp="1" noChangeArrowheads="1"/>
          </p:cNvSpPr>
          <p:nvPr>
            <p:ph type="body" idx="1"/>
          </p:nvPr>
        </p:nvSpPr>
        <p:spPr>
          <a:xfrm>
            <a:off x="457200" y="1371600"/>
            <a:ext cx="8229600" cy="4724400"/>
          </a:xfrm>
        </p:spPr>
        <p:txBody>
          <a:bodyPr>
            <a:normAutofit lnSpcReduction="10000"/>
          </a:bodyPr>
          <a:lstStyle/>
          <a:p>
            <a:r>
              <a:rPr lang="en-US" sz="2800" dirty="0" smtClean="0">
                <a:solidFill>
                  <a:schemeClr val="bg1"/>
                </a:solidFill>
              </a:rPr>
              <a:t>Will you offer one time help?</a:t>
            </a:r>
          </a:p>
          <a:p>
            <a:pPr lvl="1"/>
            <a:r>
              <a:rPr lang="en-US" sz="2400" dirty="0" smtClean="0">
                <a:solidFill>
                  <a:schemeClr val="bg1"/>
                </a:solidFill>
              </a:rPr>
              <a:t>groceries/cash/gas?</a:t>
            </a:r>
          </a:p>
          <a:p>
            <a:pPr lvl="1"/>
            <a:r>
              <a:rPr lang="en-US" sz="2400" dirty="0" smtClean="0">
                <a:solidFill>
                  <a:schemeClr val="bg1"/>
                </a:solidFill>
              </a:rPr>
              <a:t>other monetary help?</a:t>
            </a:r>
          </a:p>
          <a:p>
            <a:r>
              <a:rPr lang="en-US" sz="2800" dirty="0" smtClean="0">
                <a:solidFill>
                  <a:schemeClr val="bg1"/>
                </a:solidFill>
              </a:rPr>
              <a:t>When will you request a Plan of Action be completed? </a:t>
            </a:r>
          </a:p>
          <a:p>
            <a:r>
              <a:rPr lang="en-US" sz="2800" dirty="0" smtClean="0">
                <a:solidFill>
                  <a:schemeClr val="bg1"/>
                </a:solidFill>
              </a:rPr>
              <a:t>When and how do you want church staff to refer cases?</a:t>
            </a:r>
          </a:p>
          <a:p>
            <a:r>
              <a:rPr lang="en-US" sz="2800" dirty="0" smtClean="0">
                <a:solidFill>
                  <a:schemeClr val="bg1"/>
                </a:solidFill>
              </a:rPr>
              <a:t>Policies are publicized to the church body by...to the public by…?</a:t>
            </a:r>
          </a:p>
          <a:p>
            <a:pPr eaLnBrk="1" hangingPunct="1">
              <a:buFontTx/>
              <a:buNone/>
              <a:defRPr/>
            </a:pPr>
            <a:endParaRPr lang="en-US" sz="2400" dirty="0" smtClean="0">
              <a:solidFill>
                <a:schemeClr val="bg1"/>
              </a:solidFill>
            </a:endParaRPr>
          </a:p>
          <a:p>
            <a:pPr eaLnBrk="1" hangingPunct="1">
              <a:buFontTx/>
              <a:buNone/>
              <a:defRPr/>
            </a:pPr>
            <a:r>
              <a:rPr lang="en-US" sz="2000" dirty="0" smtClean="0">
                <a:solidFill>
                  <a:schemeClr val="bg1"/>
                </a:solidFill>
              </a:rPr>
              <a:t>	 </a:t>
            </a:r>
          </a:p>
          <a:p>
            <a:pPr eaLnBrk="1" hangingPunct="1">
              <a:buFontTx/>
              <a:buNone/>
              <a:defRPr/>
            </a:pP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44067">
                                            <p:txEl>
                                              <p:pRg st="0" end="0"/>
                                            </p:txEl>
                                          </p:spTgt>
                                        </p:tgtEl>
                                        <p:attrNameLst>
                                          <p:attrName>style.visibility</p:attrName>
                                        </p:attrNameLst>
                                      </p:cBhvr>
                                      <p:to>
                                        <p:strVal val="visible"/>
                                      </p:to>
                                    </p:set>
                                    <p:anim calcmode="lin" valueType="num">
                                      <p:cBhvr additive="base">
                                        <p:cTn id="7" dur="500" fill="hold"/>
                                        <p:tgtEl>
                                          <p:spTgt spid="34406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4406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44067">
                                            <p:txEl>
                                              <p:pRg st="1" end="1"/>
                                            </p:txEl>
                                          </p:spTgt>
                                        </p:tgtEl>
                                        <p:attrNameLst>
                                          <p:attrName>style.visibility</p:attrName>
                                        </p:attrNameLst>
                                      </p:cBhvr>
                                      <p:to>
                                        <p:strVal val="visible"/>
                                      </p:to>
                                    </p:set>
                                    <p:anim calcmode="lin" valueType="num">
                                      <p:cBhvr additive="base">
                                        <p:cTn id="11" dur="500" fill="hold"/>
                                        <p:tgtEl>
                                          <p:spTgt spid="34406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4406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44067">
                                            <p:txEl>
                                              <p:pRg st="2" end="2"/>
                                            </p:txEl>
                                          </p:spTgt>
                                        </p:tgtEl>
                                        <p:attrNameLst>
                                          <p:attrName>style.visibility</p:attrName>
                                        </p:attrNameLst>
                                      </p:cBhvr>
                                      <p:to>
                                        <p:strVal val="visible"/>
                                      </p:to>
                                    </p:set>
                                    <p:anim calcmode="lin" valueType="num">
                                      <p:cBhvr additive="base">
                                        <p:cTn id="15" dur="500" fill="hold"/>
                                        <p:tgtEl>
                                          <p:spTgt spid="344067">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440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344067">
                                            <p:txEl>
                                              <p:pRg st="3" end="3"/>
                                            </p:txEl>
                                          </p:spTgt>
                                        </p:tgtEl>
                                        <p:attrNameLst>
                                          <p:attrName>style.visibility</p:attrName>
                                        </p:attrNameLst>
                                      </p:cBhvr>
                                      <p:to>
                                        <p:strVal val="visible"/>
                                      </p:to>
                                    </p:set>
                                    <p:anim calcmode="lin" valueType="num">
                                      <p:cBhvr additive="base">
                                        <p:cTn id="21" dur="500" fill="hold"/>
                                        <p:tgtEl>
                                          <p:spTgt spid="344067">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440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344067">
                                            <p:txEl>
                                              <p:pRg st="4" end="4"/>
                                            </p:txEl>
                                          </p:spTgt>
                                        </p:tgtEl>
                                        <p:attrNameLst>
                                          <p:attrName>style.visibility</p:attrName>
                                        </p:attrNameLst>
                                      </p:cBhvr>
                                      <p:to>
                                        <p:strVal val="visible"/>
                                      </p:to>
                                    </p:set>
                                    <p:anim calcmode="lin" valueType="num">
                                      <p:cBhvr additive="base">
                                        <p:cTn id="27" dur="500" fill="hold"/>
                                        <p:tgtEl>
                                          <p:spTgt spid="344067">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440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344067">
                                            <p:txEl>
                                              <p:pRg st="5" end="5"/>
                                            </p:txEl>
                                          </p:spTgt>
                                        </p:tgtEl>
                                        <p:attrNameLst>
                                          <p:attrName>style.visibility</p:attrName>
                                        </p:attrNameLst>
                                      </p:cBhvr>
                                      <p:to>
                                        <p:strVal val="visible"/>
                                      </p:to>
                                    </p:set>
                                    <p:anim calcmode="lin" valueType="num">
                                      <p:cBhvr additive="base">
                                        <p:cTn id="33" dur="500" fill="hold"/>
                                        <p:tgtEl>
                                          <p:spTgt spid="344067">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4406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715962"/>
          </a:xfrm>
        </p:spPr>
        <p:txBody>
          <a:bodyPr>
            <a:normAutofit/>
          </a:bodyPr>
          <a:lstStyle/>
          <a:p>
            <a:r>
              <a:rPr lang="en-US" sz="3600" u="sng" dirty="0" smtClean="0">
                <a:solidFill>
                  <a:schemeClr val="bg1"/>
                </a:solidFill>
              </a:rPr>
              <a:t>When to  do a Plan of Action</a:t>
            </a:r>
            <a:endParaRPr lang="en-US" sz="3600" u="sng" dirty="0">
              <a:solidFill>
                <a:schemeClr val="bg1"/>
              </a:solidFill>
            </a:endParaRPr>
          </a:p>
        </p:txBody>
      </p:sp>
      <p:sp>
        <p:nvSpPr>
          <p:cNvPr id="3" name="Content Placeholder 2"/>
          <p:cNvSpPr>
            <a:spLocks noGrp="1"/>
          </p:cNvSpPr>
          <p:nvPr>
            <p:ph idx="1"/>
          </p:nvPr>
        </p:nvSpPr>
        <p:spPr>
          <a:xfrm>
            <a:off x="304800" y="1143000"/>
            <a:ext cx="8229600" cy="4525963"/>
          </a:xfrm>
        </p:spPr>
        <p:txBody>
          <a:bodyPr>
            <a:normAutofit lnSpcReduction="10000"/>
          </a:bodyPr>
          <a:lstStyle/>
          <a:p>
            <a:pPr>
              <a:buNone/>
            </a:pPr>
            <a:endParaRPr lang="en-US" sz="2800" dirty="0" smtClean="0">
              <a:solidFill>
                <a:schemeClr val="bg1"/>
              </a:solidFill>
            </a:endParaRPr>
          </a:p>
          <a:p>
            <a:pPr>
              <a:buNone/>
            </a:pPr>
            <a:r>
              <a:rPr lang="en-US" sz="2800" dirty="0" smtClean="0">
                <a:solidFill>
                  <a:schemeClr val="bg1"/>
                </a:solidFill>
              </a:rPr>
              <a:t>A </a:t>
            </a:r>
            <a:r>
              <a:rPr lang="en-US" sz="2800" dirty="0" smtClean="0">
                <a:solidFill>
                  <a:schemeClr val="bg1"/>
                </a:solidFill>
              </a:rPr>
              <a:t>Plan of Action is most appropriate for situations </a:t>
            </a:r>
            <a:r>
              <a:rPr lang="en-US" sz="2800" dirty="0" smtClean="0">
                <a:solidFill>
                  <a:schemeClr val="bg1"/>
                </a:solidFill>
              </a:rPr>
              <a:t>in which:</a:t>
            </a:r>
          </a:p>
          <a:p>
            <a:pPr>
              <a:buNone/>
            </a:pPr>
            <a:endParaRPr lang="en-US" sz="2800" dirty="0" smtClean="0">
              <a:solidFill>
                <a:schemeClr val="bg1"/>
              </a:solidFill>
            </a:endParaRPr>
          </a:p>
          <a:p>
            <a:r>
              <a:rPr lang="en-US" sz="2800" dirty="0" smtClean="0">
                <a:solidFill>
                  <a:schemeClr val="bg1"/>
                </a:solidFill>
              </a:rPr>
              <a:t>The </a:t>
            </a:r>
            <a:r>
              <a:rPr lang="en-US" sz="2800" dirty="0" smtClean="0">
                <a:solidFill>
                  <a:schemeClr val="bg1"/>
                </a:solidFill>
              </a:rPr>
              <a:t>individuals are open to do some things to improve their situation. </a:t>
            </a:r>
          </a:p>
          <a:p>
            <a:r>
              <a:rPr lang="en-US" sz="2800" dirty="0" smtClean="0">
                <a:solidFill>
                  <a:schemeClr val="bg1"/>
                </a:solidFill>
              </a:rPr>
              <a:t>The </a:t>
            </a:r>
            <a:r>
              <a:rPr lang="en-US" sz="2800" dirty="0" smtClean="0">
                <a:solidFill>
                  <a:schemeClr val="bg1"/>
                </a:solidFill>
              </a:rPr>
              <a:t>individuals are willing to work with the deacons or a support person over a period of time to achieve their goals. </a:t>
            </a:r>
          </a:p>
          <a:p>
            <a:pPr>
              <a:buNone/>
            </a:pPr>
            <a:r>
              <a:rPr lang="en-US" sz="2800" dirty="0" smtClean="0">
                <a:solidFill>
                  <a:schemeClr val="bg1"/>
                </a:solidFill>
              </a:rPr>
              <a:t> </a:t>
            </a:r>
            <a:endParaRPr lang="en-US"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1" end="1"/>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3" end="3"/>
                                            </p:txEl>
                                          </p:spTgt>
                                        </p:tgtEl>
                                      </p:cBhvr>
                                    </p:animEffect>
                                  </p:childTnLst>
                                </p:cTn>
                              </p:par>
                              <p:par>
                                <p:cTn id="25" presetID="25"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792162"/>
          </a:xfrm>
        </p:spPr>
        <p:txBody>
          <a:bodyPr>
            <a:normAutofit/>
          </a:bodyPr>
          <a:lstStyle/>
          <a:p>
            <a:r>
              <a:rPr lang="en-US" sz="3600" u="sng" dirty="0" smtClean="0">
                <a:solidFill>
                  <a:schemeClr val="bg1"/>
                </a:solidFill>
              </a:rPr>
              <a:t>When to do a Plan </a:t>
            </a:r>
            <a:r>
              <a:rPr lang="en-US" sz="3600" u="sng" dirty="0" smtClean="0">
                <a:solidFill>
                  <a:schemeClr val="bg1"/>
                </a:solidFill>
              </a:rPr>
              <a:t>of Action</a:t>
            </a:r>
            <a:endParaRPr lang="en-US" sz="3600" dirty="0"/>
          </a:p>
        </p:txBody>
      </p:sp>
      <p:sp>
        <p:nvSpPr>
          <p:cNvPr id="3" name="Content Placeholder 2"/>
          <p:cNvSpPr>
            <a:spLocks noGrp="1"/>
          </p:cNvSpPr>
          <p:nvPr>
            <p:ph idx="1"/>
          </p:nvPr>
        </p:nvSpPr>
        <p:spPr>
          <a:xfrm>
            <a:off x="457200" y="1143000"/>
            <a:ext cx="8229600" cy="4983163"/>
          </a:xfrm>
        </p:spPr>
        <p:txBody>
          <a:bodyPr>
            <a:normAutofit/>
          </a:bodyPr>
          <a:lstStyle/>
          <a:p>
            <a:pPr>
              <a:buNone/>
            </a:pPr>
            <a:endParaRPr lang="en-US" sz="2800" dirty="0" smtClean="0">
              <a:solidFill>
                <a:schemeClr val="bg1"/>
              </a:solidFill>
            </a:endParaRPr>
          </a:p>
          <a:p>
            <a:pPr>
              <a:buNone/>
            </a:pPr>
            <a:r>
              <a:rPr lang="en-US" sz="2800" dirty="0" smtClean="0">
                <a:solidFill>
                  <a:schemeClr val="bg1"/>
                </a:solidFill>
              </a:rPr>
              <a:t>A Plan of Action will not be appropriate?</a:t>
            </a:r>
          </a:p>
          <a:p>
            <a:pPr>
              <a:buNone/>
            </a:pPr>
            <a:endParaRPr lang="en-US" sz="2800" dirty="0" smtClean="0">
              <a:solidFill>
                <a:schemeClr val="bg1"/>
              </a:solidFill>
            </a:endParaRPr>
          </a:p>
          <a:p>
            <a:r>
              <a:rPr lang="en-US" sz="2800" dirty="0" smtClean="0">
                <a:solidFill>
                  <a:schemeClr val="bg1"/>
                </a:solidFill>
              </a:rPr>
              <a:t>Where there is ongoing </a:t>
            </a:r>
            <a:r>
              <a:rPr lang="en-US" sz="2800" u="sng" dirty="0" smtClean="0">
                <a:solidFill>
                  <a:schemeClr val="bg1"/>
                </a:solidFill>
              </a:rPr>
              <a:t>substance </a:t>
            </a:r>
            <a:r>
              <a:rPr lang="en-US" sz="2800" u="sng" dirty="0" smtClean="0">
                <a:solidFill>
                  <a:schemeClr val="bg1"/>
                </a:solidFill>
              </a:rPr>
              <a:t>abuse</a:t>
            </a:r>
            <a:endParaRPr lang="en-US" sz="2800" dirty="0" smtClean="0">
              <a:solidFill>
                <a:schemeClr val="bg1"/>
              </a:solidFill>
            </a:endParaRPr>
          </a:p>
          <a:p>
            <a:r>
              <a:rPr lang="en-US" sz="2800" dirty="0" smtClean="0">
                <a:solidFill>
                  <a:schemeClr val="bg1"/>
                </a:solidFill>
              </a:rPr>
              <a:t>In some cases of </a:t>
            </a:r>
            <a:r>
              <a:rPr lang="en-US" sz="2800" u="sng" dirty="0" smtClean="0">
                <a:solidFill>
                  <a:schemeClr val="bg1"/>
                </a:solidFill>
              </a:rPr>
              <a:t>mental </a:t>
            </a:r>
            <a:r>
              <a:rPr lang="en-US" sz="2800" u="sng" dirty="0" smtClean="0">
                <a:solidFill>
                  <a:schemeClr val="bg1"/>
                </a:solidFill>
              </a:rPr>
              <a:t>illness</a:t>
            </a:r>
          </a:p>
          <a:p>
            <a:r>
              <a:rPr lang="en-US" sz="2800" dirty="0" smtClean="0">
                <a:solidFill>
                  <a:schemeClr val="bg1"/>
                </a:solidFill>
              </a:rPr>
              <a:t>When </a:t>
            </a:r>
            <a:r>
              <a:rPr lang="en-US" sz="2800" u="sng" dirty="0" smtClean="0">
                <a:solidFill>
                  <a:schemeClr val="bg1"/>
                </a:solidFill>
              </a:rPr>
              <a:t>people are essentially satisfied with their life</a:t>
            </a:r>
            <a:endParaRPr lang="en-US"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1" end="1"/>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3" end="3"/>
                                            </p:txEl>
                                          </p:spTgt>
                                        </p:tgtEl>
                                      </p:cBhvr>
                                    </p:animEffect>
                                  </p:childTnLst>
                                </p:cTn>
                              </p:par>
                              <p:par>
                                <p:cTn id="25" presetID="25"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4" end="4"/>
                                            </p:txEl>
                                          </p:spTgt>
                                        </p:tgtEl>
                                      </p:cBhvr>
                                    </p:animEffect>
                                  </p:childTnLst>
                                </p:cTn>
                              </p:par>
                              <p:par>
                                <p:cTn id="35" presetID="25"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40"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705600" cy="1066800"/>
          </a:xfrm>
        </p:spPr>
        <p:txBody>
          <a:bodyPr>
            <a:normAutofit fontScale="90000"/>
          </a:bodyPr>
          <a:lstStyle/>
          <a:p>
            <a:r>
              <a:rPr lang="en-US" dirty="0" smtClean="0"/>
              <a:t/>
            </a:r>
            <a:br>
              <a:rPr lang="en-US" dirty="0" smtClean="0"/>
            </a:br>
            <a:r>
              <a:rPr lang="en-US" sz="3600" b="1" dirty="0" smtClean="0">
                <a:solidFill>
                  <a:schemeClr val="bg1"/>
                </a:solidFill>
              </a:rPr>
              <a:t> </a:t>
            </a:r>
            <a:r>
              <a:rPr lang="en-US" sz="3600" b="1" dirty="0" smtClean="0">
                <a:solidFill>
                  <a:schemeClr val="bg1"/>
                </a:solidFill>
              </a:rPr>
              <a:t>A </a:t>
            </a:r>
            <a:r>
              <a:rPr lang="en-US" sz="3100" b="1" dirty="0" smtClean="0">
                <a:solidFill>
                  <a:schemeClr val="bg1"/>
                </a:solidFill>
              </a:rPr>
              <a:t>PLAN </a:t>
            </a:r>
            <a:r>
              <a:rPr lang="en-US" sz="3100" b="1" dirty="0" smtClean="0">
                <a:solidFill>
                  <a:schemeClr val="bg1"/>
                </a:solidFill>
              </a:rPr>
              <a:t>OF ACTION </a:t>
            </a:r>
            <a:r>
              <a:rPr lang="en-US" sz="3100" b="1" dirty="0" smtClean="0">
                <a:solidFill>
                  <a:schemeClr val="bg1"/>
                </a:solidFill>
              </a:rPr>
              <a:t/>
            </a:r>
            <a:br>
              <a:rPr lang="en-US" sz="3100" b="1" dirty="0" smtClean="0">
                <a:solidFill>
                  <a:schemeClr val="bg1"/>
                </a:solidFill>
              </a:rPr>
            </a:br>
            <a:r>
              <a:rPr lang="en-US" sz="3100" b="1" i="1" dirty="0" smtClean="0">
                <a:solidFill>
                  <a:schemeClr val="bg1"/>
                </a:solidFill>
              </a:rPr>
              <a:t>Working </a:t>
            </a:r>
            <a:r>
              <a:rPr lang="en-US" sz="3100" b="1" i="1" dirty="0" smtClean="0">
                <a:solidFill>
                  <a:schemeClr val="bg1"/>
                </a:solidFill>
              </a:rPr>
              <a:t>Together for Growth and Change</a:t>
            </a:r>
            <a:r>
              <a:rPr lang="en-US" dirty="0" smtClean="0"/>
              <a:t/>
            </a:r>
            <a:br>
              <a:rPr lang="en-US" dirty="0" smtClean="0"/>
            </a:br>
            <a:endParaRPr lang="en-US" dirty="0"/>
          </a:p>
        </p:txBody>
      </p:sp>
      <p:sp>
        <p:nvSpPr>
          <p:cNvPr id="3" name="Content Placeholder 2"/>
          <p:cNvSpPr>
            <a:spLocks noGrp="1"/>
          </p:cNvSpPr>
          <p:nvPr>
            <p:ph idx="1"/>
          </p:nvPr>
        </p:nvSpPr>
        <p:spPr>
          <a:xfrm>
            <a:off x="457200" y="1371600"/>
            <a:ext cx="8229600" cy="5257800"/>
          </a:xfrm>
        </p:spPr>
        <p:txBody>
          <a:bodyPr>
            <a:normAutofit fontScale="85000" lnSpcReduction="20000"/>
          </a:bodyPr>
          <a:lstStyle/>
          <a:p>
            <a:r>
              <a:rPr lang="en-US" sz="3300" b="1" dirty="0" smtClean="0">
                <a:solidFill>
                  <a:schemeClr val="bg1"/>
                </a:solidFill>
              </a:rPr>
              <a:t>Where you want to be</a:t>
            </a:r>
            <a:r>
              <a:rPr lang="en-US" sz="3300" b="1" dirty="0" smtClean="0">
                <a:solidFill>
                  <a:schemeClr val="bg1"/>
                </a:solidFill>
              </a:rPr>
              <a:t>:</a:t>
            </a:r>
          </a:p>
          <a:p>
            <a:pPr lvl="1"/>
            <a:r>
              <a:rPr lang="en-US" sz="3300" dirty="0" smtClean="0">
                <a:solidFill>
                  <a:schemeClr val="bg1"/>
                </a:solidFill>
              </a:rPr>
              <a:t>How would you like your life situation to be different or improved 4 months from </a:t>
            </a:r>
            <a:r>
              <a:rPr lang="en-US" sz="3300" dirty="0" smtClean="0">
                <a:solidFill>
                  <a:schemeClr val="bg1"/>
                </a:solidFill>
              </a:rPr>
              <a:t>now?</a:t>
            </a:r>
          </a:p>
          <a:p>
            <a:pPr lvl="1"/>
            <a:r>
              <a:rPr lang="en-US" sz="3300" dirty="0" smtClean="0">
                <a:solidFill>
                  <a:schemeClr val="bg1"/>
                </a:solidFill>
              </a:rPr>
              <a:t>What </a:t>
            </a:r>
            <a:r>
              <a:rPr lang="en-US" sz="3300" dirty="0" smtClean="0">
                <a:solidFill>
                  <a:schemeClr val="bg1"/>
                </a:solidFill>
              </a:rPr>
              <a:t>goal could you set that would get you to where you want to </a:t>
            </a:r>
            <a:r>
              <a:rPr lang="en-US" sz="3300" dirty="0" smtClean="0">
                <a:solidFill>
                  <a:schemeClr val="bg1"/>
                </a:solidFill>
              </a:rPr>
              <a:t>be?</a:t>
            </a:r>
          </a:p>
          <a:p>
            <a:pPr lvl="1"/>
            <a:r>
              <a:rPr lang="en-US" sz="3300" dirty="0" smtClean="0">
                <a:solidFill>
                  <a:schemeClr val="bg1"/>
                </a:solidFill>
              </a:rPr>
              <a:t>What </a:t>
            </a:r>
            <a:r>
              <a:rPr lang="en-US" sz="3300" dirty="0" smtClean="0">
                <a:solidFill>
                  <a:schemeClr val="bg1"/>
                </a:solidFill>
              </a:rPr>
              <a:t>would it take for you to better meet your family’s needs in the </a:t>
            </a:r>
            <a:r>
              <a:rPr lang="en-US" sz="3300" dirty="0" smtClean="0">
                <a:solidFill>
                  <a:schemeClr val="bg1"/>
                </a:solidFill>
              </a:rPr>
              <a:t>future?</a:t>
            </a:r>
            <a:endParaRPr lang="en-US" sz="3300" dirty="0" smtClean="0">
              <a:solidFill>
                <a:schemeClr val="bg1"/>
              </a:solidFill>
            </a:endParaRPr>
          </a:p>
          <a:p>
            <a:pPr lvl="1"/>
            <a:r>
              <a:rPr lang="en-US" sz="3300" dirty="0" smtClean="0">
                <a:solidFill>
                  <a:schemeClr val="bg1"/>
                </a:solidFill>
              </a:rPr>
              <a:t>What </a:t>
            </a:r>
            <a:r>
              <a:rPr lang="en-US" sz="3300" dirty="0" smtClean="0">
                <a:solidFill>
                  <a:schemeClr val="bg1"/>
                </a:solidFill>
              </a:rPr>
              <a:t>will life look like when the problem you are having is not there anymore?  </a:t>
            </a:r>
            <a:endParaRPr lang="en-US" sz="3300" dirty="0" smtClean="0">
              <a:solidFill>
                <a:schemeClr val="bg1"/>
              </a:solidFill>
            </a:endParaRPr>
          </a:p>
          <a:p>
            <a:pPr lvl="1"/>
            <a:r>
              <a:rPr lang="en-US" sz="3300" dirty="0" smtClean="0">
                <a:solidFill>
                  <a:schemeClr val="bg1"/>
                </a:solidFill>
              </a:rPr>
              <a:t>What </a:t>
            </a:r>
            <a:r>
              <a:rPr lang="en-US" sz="3300" dirty="0" smtClean="0">
                <a:solidFill>
                  <a:schemeClr val="bg1"/>
                </a:solidFill>
              </a:rPr>
              <a:t>will you be doing differently then?</a:t>
            </a:r>
          </a:p>
          <a:p>
            <a:pPr lvl="1"/>
            <a:endParaRPr lang="en-US" sz="2400" b="1" dirty="0" smtClean="0">
              <a:solidFill>
                <a:schemeClr val="bg1"/>
              </a:solidFill>
            </a:endParaRPr>
          </a:p>
          <a:p>
            <a:endParaRPr lang="en-US" sz="2800" dirty="0" smtClean="0">
              <a:solidFill>
                <a:schemeClr val="bg1"/>
              </a:solidFill>
            </a:endParaRPr>
          </a:p>
          <a:p>
            <a:pPr>
              <a:buNone/>
            </a:pPr>
            <a:r>
              <a:rPr lang="en-US" sz="2800" dirty="0" smtClean="0">
                <a:solidFill>
                  <a:schemeClr val="bg1"/>
                </a:solidFill>
              </a:rPr>
              <a:t>	</a:t>
            </a:r>
            <a:endParaRPr lang="en-US" sz="2400" dirty="0" smtClean="0">
              <a:solidFill>
                <a:schemeClr val="bg1"/>
              </a:solidFill>
            </a:endParaRPr>
          </a:p>
          <a:p>
            <a:pPr>
              <a:buNone/>
            </a:pPr>
            <a:endParaRPr lang="en-US" sz="2400" dirty="0" smtClean="0">
              <a:solidFill>
                <a:schemeClr val="bg1"/>
              </a:solidFill>
            </a:endParaRPr>
          </a:p>
          <a:p>
            <a:pPr>
              <a:buNone/>
            </a:pPr>
            <a:endParaRPr lang="en-US" sz="2400" dirty="0" smtClean="0">
              <a:solidFill>
                <a:schemeClr val="bg1"/>
              </a:solidFill>
            </a:endParaRPr>
          </a:p>
          <a:p>
            <a:endParaRPr lang="en-US"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linds(horizontal)">
                                      <p:cBhvr>
                                        <p:cTn id="14" dur="500"/>
                                        <p:tgtEl>
                                          <p:spTgt spid="3">
                                            <p:txEl>
                                              <p:pRg st="1" end="1"/>
                                            </p:txEl>
                                          </p:spTgt>
                                        </p:tgtEl>
                                      </p:cBhvr>
                                    </p:animEffect>
                                  </p:childTnLst>
                                </p:cTn>
                              </p:par>
                              <p:par>
                                <p:cTn id="15" presetID="3" presetClass="entr" presetSubtype="1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pPr algn="ctr" eaLnBrk="1" hangingPunct="1">
              <a:defRPr/>
            </a:pPr>
            <a:r>
              <a:rPr lang="en-US" sz="3600" b="0" u="sng" dirty="0" smtClean="0">
                <a:solidFill>
                  <a:schemeClr val="bg1"/>
                </a:solidFill>
                <a:effectLst/>
                <a:latin typeface="Gill Sans MT" pitchFamily="34" charset="0"/>
              </a:rPr>
              <a:t>What is Poverty?</a:t>
            </a:r>
          </a:p>
        </p:txBody>
      </p:sp>
      <p:sp>
        <p:nvSpPr>
          <p:cNvPr id="468995" name="Rectangle 3"/>
          <p:cNvSpPr>
            <a:spLocks noGrp="1" noChangeArrowheads="1"/>
          </p:cNvSpPr>
          <p:nvPr>
            <p:ph type="body" idx="1"/>
          </p:nvPr>
        </p:nvSpPr>
        <p:spPr/>
        <p:txBody>
          <a:bodyPr/>
          <a:lstStyle/>
          <a:p>
            <a:pPr eaLnBrk="1" hangingPunct="1">
              <a:defRPr/>
            </a:pPr>
            <a:r>
              <a:rPr lang="en-US" dirty="0" smtClean="0">
                <a:solidFill>
                  <a:schemeClr val="bg1"/>
                </a:solidFill>
                <a:latin typeface="Gill Sans MT" pitchFamily="34" charset="0"/>
              </a:rPr>
              <a:t>What are</a:t>
            </a:r>
            <a:r>
              <a:rPr lang="en-US" b="0" dirty="0" smtClean="0">
                <a:solidFill>
                  <a:schemeClr val="bg1"/>
                </a:solidFill>
                <a:effectLst/>
                <a:latin typeface="Gill Sans MT" pitchFamily="34" charset="0"/>
              </a:rPr>
              <a:t> some descriptive words that come immediately to mind?</a:t>
            </a:r>
          </a:p>
          <a:p>
            <a:pPr eaLnBrk="1" hangingPunct="1">
              <a:defRPr/>
            </a:pPr>
            <a:endParaRPr lang="en-US" dirty="0" smtClean="0">
              <a:solidFill>
                <a:schemeClr val="bg1"/>
              </a:solidFill>
              <a:latin typeface="Gill Sans MT" pitchFamily="34" charset="0"/>
            </a:endParaRPr>
          </a:p>
          <a:p>
            <a:pPr eaLnBrk="1" hangingPunct="1">
              <a:defRPr/>
            </a:pPr>
            <a:r>
              <a:rPr lang="en-US" b="0" dirty="0" smtClean="0">
                <a:solidFill>
                  <a:schemeClr val="bg1"/>
                </a:solidFill>
                <a:effectLst/>
                <a:latin typeface="Gill Sans MT" pitchFamily="34" charset="0"/>
              </a:rPr>
              <a:t>The Western materialistic perspective has focused on the lack of material resources</a:t>
            </a:r>
          </a:p>
          <a:p>
            <a:pPr eaLnBrk="1" hangingPunct="1">
              <a:defRPr/>
            </a:pPr>
            <a:endParaRPr lang="en-US" b="0" dirty="0" smtClean="0">
              <a:solidFill>
                <a:schemeClr val="bg1"/>
              </a:solidFill>
              <a:effectLst/>
              <a:latin typeface="Gill Sans MT" pitchFamily="34" charset="0"/>
            </a:endParaRPr>
          </a:p>
          <a:p>
            <a:pPr eaLnBrk="1" hangingPunct="1">
              <a:buFont typeface="Wingdings" pitchFamily="2" charset="2"/>
              <a:buNone/>
              <a:defRPr/>
            </a:pPr>
            <a:endParaRPr lang="en-US" b="0" dirty="0" smtClean="0">
              <a:solidFill>
                <a:schemeClr val="bg1"/>
              </a:solidFill>
              <a:effectLst/>
              <a:latin typeface="Gill San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68995">
                                            <p:txEl>
                                              <p:pRg st="0" end="0"/>
                                            </p:txEl>
                                          </p:spTgt>
                                        </p:tgtEl>
                                        <p:attrNameLst>
                                          <p:attrName>style.visibility</p:attrName>
                                        </p:attrNameLst>
                                      </p:cBhvr>
                                      <p:to>
                                        <p:strVal val="visible"/>
                                      </p:to>
                                    </p:set>
                                    <p:animEffect transition="in" filter="blinds(horizontal)">
                                      <p:cBhvr>
                                        <p:cTn id="7" dur="500"/>
                                        <p:tgtEl>
                                          <p:spTgt spid="4689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68995">
                                            <p:txEl>
                                              <p:pRg st="2" end="2"/>
                                            </p:txEl>
                                          </p:spTgt>
                                        </p:tgtEl>
                                        <p:attrNameLst>
                                          <p:attrName>style.visibility</p:attrName>
                                        </p:attrNameLst>
                                      </p:cBhvr>
                                      <p:to>
                                        <p:strVal val="visible"/>
                                      </p:to>
                                    </p:set>
                                    <p:animEffect transition="in" filter="blinds(horizontal)">
                                      <p:cBhvr>
                                        <p:cTn id="12" dur="500"/>
                                        <p:tgtEl>
                                          <p:spTgt spid="4689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b="1" dirty="0" smtClean="0">
                <a:solidFill>
                  <a:schemeClr val="bg1"/>
                </a:solidFill>
              </a:rPr>
              <a:t>Strengths and Abilities:</a:t>
            </a:r>
            <a:endParaRPr lang="en-US" sz="2800" dirty="0" smtClean="0">
              <a:solidFill>
                <a:schemeClr val="bg1"/>
              </a:solidFill>
            </a:endParaRPr>
          </a:p>
          <a:p>
            <a:pPr lvl="1"/>
            <a:r>
              <a:rPr lang="en-US" dirty="0" smtClean="0">
                <a:solidFill>
                  <a:schemeClr val="bg1"/>
                </a:solidFill>
              </a:rPr>
              <a:t>What are some strengths and abilities that you have that could help you get to where you want to </a:t>
            </a:r>
            <a:r>
              <a:rPr lang="en-US" dirty="0" smtClean="0">
                <a:solidFill>
                  <a:schemeClr val="bg1"/>
                </a:solidFill>
              </a:rPr>
              <a:t>be?</a:t>
            </a:r>
          </a:p>
          <a:p>
            <a:pPr lvl="1"/>
            <a:r>
              <a:rPr lang="en-US" dirty="0" smtClean="0">
                <a:solidFill>
                  <a:schemeClr val="bg1"/>
                </a:solidFill>
              </a:rPr>
              <a:t>What </a:t>
            </a:r>
            <a:r>
              <a:rPr lang="en-US" dirty="0" smtClean="0">
                <a:solidFill>
                  <a:schemeClr val="bg1"/>
                </a:solidFill>
              </a:rPr>
              <a:t>resources do you and your family have that could help make these </a:t>
            </a:r>
            <a:r>
              <a:rPr lang="en-US" dirty="0" smtClean="0">
                <a:solidFill>
                  <a:schemeClr val="bg1"/>
                </a:solidFill>
              </a:rPr>
              <a:t>changes?</a:t>
            </a:r>
          </a:p>
          <a:p>
            <a:pPr lvl="1"/>
            <a:r>
              <a:rPr lang="en-US" dirty="0" smtClean="0">
                <a:solidFill>
                  <a:schemeClr val="bg1"/>
                </a:solidFill>
              </a:rPr>
              <a:t>What </a:t>
            </a:r>
            <a:r>
              <a:rPr lang="en-US" dirty="0" smtClean="0">
                <a:solidFill>
                  <a:schemeClr val="bg1"/>
                </a:solidFill>
              </a:rPr>
              <a:t>are some ways you have solved this difficulty in the past?</a:t>
            </a:r>
          </a:p>
          <a:p>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linds(horizontal)">
                                      <p:cBhvr>
                                        <p:cTn id="14" dur="500"/>
                                        <p:tgtEl>
                                          <p:spTgt spid="3">
                                            <p:txEl>
                                              <p:pRg st="1" end="1"/>
                                            </p:txEl>
                                          </p:spTgt>
                                        </p:tgtEl>
                                      </p:cBhvr>
                                    </p:animEffect>
                                  </p:childTnLst>
                                </p:cTn>
                              </p:par>
                              <p:par>
                                <p:cTn id="15" presetID="3" presetClass="entr" presetSubtype="1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b="1" dirty="0" smtClean="0">
                <a:solidFill>
                  <a:schemeClr val="bg1"/>
                </a:solidFill>
              </a:rPr>
              <a:t>Things you can do:</a:t>
            </a:r>
            <a:r>
              <a:rPr lang="en-US" sz="2800" dirty="0" smtClean="0">
                <a:solidFill>
                  <a:schemeClr val="bg1"/>
                </a:solidFill>
              </a:rPr>
              <a:t> (Goals that will move you to where you want to </a:t>
            </a:r>
            <a:r>
              <a:rPr lang="en-US" sz="2800" dirty="0" smtClean="0">
                <a:solidFill>
                  <a:schemeClr val="bg1"/>
                </a:solidFill>
              </a:rPr>
              <a:t>be)</a:t>
            </a:r>
          </a:p>
          <a:p>
            <a:pPr lvl="1"/>
            <a:r>
              <a:rPr lang="en-US" dirty="0" smtClean="0">
                <a:solidFill>
                  <a:schemeClr val="bg1"/>
                </a:solidFill>
              </a:rPr>
              <a:t>What </a:t>
            </a:r>
            <a:r>
              <a:rPr lang="en-US" dirty="0" smtClean="0">
                <a:solidFill>
                  <a:schemeClr val="bg1"/>
                </a:solidFill>
              </a:rPr>
              <a:t>is one thing that you can do differently that will help you get to where you want to </a:t>
            </a:r>
            <a:r>
              <a:rPr lang="en-US" dirty="0" smtClean="0">
                <a:solidFill>
                  <a:schemeClr val="bg1"/>
                </a:solidFill>
              </a:rPr>
              <a:t>be?	</a:t>
            </a:r>
          </a:p>
          <a:p>
            <a:pPr lvl="1"/>
            <a:r>
              <a:rPr lang="en-US" sz="2800" dirty="0" smtClean="0">
                <a:solidFill>
                  <a:schemeClr val="bg1"/>
                </a:solidFill>
              </a:rPr>
              <a:t>What </a:t>
            </a:r>
            <a:r>
              <a:rPr lang="en-US" sz="2800" dirty="0" smtClean="0">
                <a:solidFill>
                  <a:schemeClr val="bg1"/>
                </a:solidFill>
              </a:rPr>
              <a:t>is the first step you can take to start getting to where you want to </a:t>
            </a:r>
            <a:r>
              <a:rPr lang="en-US" sz="2800" dirty="0" smtClean="0">
                <a:solidFill>
                  <a:schemeClr val="bg1"/>
                </a:solidFill>
              </a:rPr>
              <a:t>be? </a:t>
            </a:r>
          </a:p>
          <a:p>
            <a:pPr lvl="1"/>
            <a:r>
              <a:rPr lang="en-US" sz="2800" dirty="0" smtClean="0">
                <a:solidFill>
                  <a:schemeClr val="bg1"/>
                </a:solidFill>
              </a:rPr>
              <a:t>What </a:t>
            </a:r>
            <a:r>
              <a:rPr lang="en-US" sz="2800" dirty="0" smtClean="0">
                <a:solidFill>
                  <a:schemeClr val="bg1"/>
                </a:solidFill>
              </a:rPr>
              <a:t>other things could you do to improve your situation?</a:t>
            </a:r>
          </a:p>
          <a:p>
            <a:endParaRPr lang="en-US"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linds(horizontal)">
                                      <p:cBhvr>
                                        <p:cTn id="14" dur="500"/>
                                        <p:tgtEl>
                                          <p:spTgt spid="3">
                                            <p:txEl>
                                              <p:pRg st="1" end="1"/>
                                            </p:txEl>
                                          </p:spTgt>
                                        </p:tgtEl>
                                      </p:cBhvr>
                                    </p:animEffect>
                                  </p:childTnLst>
                                </p:cTn>
                              </p:par>
                              <p:par>
                                <p:cTn id="15" presetID="3" presetClass="entr" presetSubtype="1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211763"/>
          </a:xfrm>
        </p:spPr>
        <p:txBody>
          <a:bodyPr>
            <a:normAutofit fontScale="92500" lnSpcReduction="20000"/>
          </a:bodyPr>
          <a:lstStyle/>
          <a:p>
            <a:r>
              <a:rPr lang="en-US" sz="3000" b="1" dirty="0" smtClean="0">
                <a:solidFill>
                  <a:schemeClr val="bg1"/>
                </a:solidFill>
              </a:rPr>
              <a:t>Support </a:t>
            </a:r>
            <a:r>
              <a:rPr lang="en-US" sz="3000" b="1" dirty="0" smtClean="0">
                <a:solidFill>
                  <a:schemeClr val="bg1"/>
                </a:solidFill>
              </a:rPr>
              <a:t>from the church and deacons</a:t>
            </a:r>
            <a:r>
              <a:rPr lang="en-US" sz="3000" b="1" dirty="0" smtClean="0">
                <a:solidFill>
                  <a:schemeClr val="bg1"/>
                </a:solidFill>
              </a:rPr>
              <a:t>:</a:t>
            </a:r>
          </a:p>
          <a:p>
            <a:pPr lvl="1"/>
            <a:r>
              <a:rPr lang="en-US" sz="3000" dirty="0" smtClean="0">
                <a:solidFill>
                  <a:schemeClr val="bg1"/>
                </a:solidFill>
              </a:rPr>
              <a:t>How can the deacons or other church members help you get to where you want to be?	</a:t>
            </a:r>
            <a:endParaRPr lang="en-US" sz="3000" dirty="0" smtClean="0">
              <a:solidFill>
                <a:schemeClr val="bg1"/>
              </a:solidFill>
            </a:endParaRPr>
          </a:p>
          <a:p>
            <a:pPr lvl="1"/>
            <a:r>
              <a:rPr lang="en-US" sz="3000" dirty="0" smtClean="0">
                <a:solidFill>
                  <a:schemeClr val="bg1"/>
                </a:solidFill>
              </a:rPr>
              <a:t>What </a:t>
            </a:r>
            <a:r>
              <a:rPr lang="en-US" sz="3000" dirty="0" smtClean="0">
                <a:solidFill>
                  <a:schemeClr val="bg1"/>
                </a:solidFill>
              </a:rPr>
              <a:t>assistance would help you accomplish the action steps you just </a:t>
            </a:r>
            <a:r>
              <a:rPr lang="en-US" sz="3000" dirty="0" smtClean="0">
                <a:solidFill>
                  <a:schemeClr val="bg1"/>
                </a:solidFill>
              </a:rPr>
              <a:t>mentioned?</a:t>
            </a:r>
          </a:p>
          <a:p>
            <a:pPr lvl="1"/>
            <a:r>
              <a:rPr lang="en-US" sz="3000" dirty="0" smtClean="0">
                <a:solidFill>
                  <a:schemeClr val="bg1"/>
                </a:solidFill>
              </a:rPr>
              <a:t>What </a:t>
            </a:r>
            <a:r>
              <a:rPr lang="en-US" sz="3000" dirty="0" smtClean="0">
                <a:solidFill>
                  <a:schemeClr val="bg1"/>
                </a:solidFill>
              </a:rPr>
              <a:t>helps you to take action in your </a:t>
            </a:r>
            <a:r>
              <a:rPr lang="en-US" sz="3000" dirty="0" smtClean="0">
                <a:solidFill>
                  <a:schemeClr val="bg1"/>
                </a:solidFill>
              </a:rPr>
              <a:t>life?</a:t>
            </a:r>
          </a:p>
          <a:p>
            <a:pPr lvl="1"/>
            <a:r>
              <a:rPr lang="en-US" sz="3000" dirty="0" smtClean="0">
                <a:solidFill>
                  <a:schemeClr val="bg1"/>
                </a:solidFill>
              </a:rPr>
              <a:t>How </a:t>
            </a:r>
            <a:r>
              <a:rPr lang="en-US" sz="3000" dirty="0" smtClean="0">
                <a:solidFill>
                  <a:schemeClr val="bg1"/>
                </a:solidFill>
              </a:rPr>
              <a:t>could the deacons support you in reaching your goals</a:t>
            </a:r>
            <a:r>
              <a:rPr lang="en-US" sz="3000" dirty="0" smtClean="0">
                <a:solidFill>
                  <a:schemeClr val="bg1"/>
                </a:solidFill>
              </a:rPr>
              <a:t>?</a:t>
            </a:r>
          </a:p>
          <a:p>
            <a:pPr lvl="1">
              <a:buNone/>
            </a:pPr>
            <a:endParaRPr lang="en-US" sz="3000" dirty="0" smtClean="0">
              <a:solidFill>
                <a:schemeClr val="bg1"/>
              </a:solidFill>
            </a:endParaRPr>
          </a:p>
          <a:p>
            <a:r>
              <a:rPr lang="en-US" sz="3000" dirty="0" smtClean="0">
                <a:solidFill>
                  <a:schemeClr val="bg1"/>
                </a:solidFill>
              </a:rPr>
              <a:t> </a:t>
            </a:r>
            <a:r>
              <a:rPr lang="en-US" sz="3000" b="1" dirty="0" smtClean="0">
                <a:solidFill>
                  <a:schemeClr val="bg1"/>
                </a:solidFill>
              </a:rPr>
              <a:t>Follow </a:t>
            </a:r>
            <a:r>
              <a:rPr lang="en-US" sz="3000" b="1" dirty="0" smtClean="0">
                <a:solidFill>
                  <a:schemeClr val="bg1"/>
                </a:solidFill>
              </a:rPr>
              <a:t>up</a:t>
            </a:r>
          </a:p>
          <a:p>
            <a:pPr lvl="1"/>
            <a:r>
              <a:rPr lang="en-US" sz="3000" dirty="0" smtClean="0">
                <a:solidFill>
                  <a:schemeClr val="bg1"/>
                </a:solidFill>
              </a:rPr>
              <a:t>When </a:t>
            </a:r>
            <a:r>
              <a:rPr lang="en-US" sz="3000" dirty="0" smtClean="0">
                <a:solidFill>
                  <a:schemeClr val="bg1"/>
                </a:solidFill>
              </a:rPr>
              <a:t>can we get together to check how things are going?</a:t>
            </a:r>
          </a:p>
          <a:p>
            <a:endParaRPr lang="en-US" dirty="0" smtClean="0">
              <a:solidFill>
                <a:schemeClr val="bg1"/>
              </a:solidFill>
            </a:endParaRPr>
          </a:p>
          <a:p>
            <a:pPr>
              <a:buNone/>
            </a:pP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linds(horizontal)">
                                      <p:cBhvr>
                                        <p:cTn id="14" dur="500"/>
                                        <p:tgtEl>
                                          <p:spTgt spid="3">
                                            <p:txEl>
                                              <p:pRg st="1" end="1"/>
                                            </p:txEl>
                                          </p:spTgt>
                                        </p:tgtEl>
                                      </p:cBhvr>
                                    </p:animEffect>
                                  </p:childTnLst>
                                </p:cTn>
                              </p:par>
                              <p:par>
                                <p:cTn id="15" presetID="3" presetClass="entr" presetSubtype="1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linds(horizontal)">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457200" y="274638"/>
            <a:ext cx="6705600" cy="792162"/>
          </a:xfrm>
        </p:spPr>
        <p:txBody>
          <a:bodyPr>
            <a:normAutofit/>
          </a:bodyPr>
          <a:lstStyle/>
          <a:p>
            <a:pPr algn="ctr" eaLnBrk="1" hangingPunct="1">
              <a:defRPr/>
            </a:pPr>
            <a:r>
              <a:rPr lang="en-US" sz="3600" b="0" u="sng" dirty="0" smtClean="0">
                <a:solidFill>
                  <a:schemeClr val="bg1"/>
                </a:solidFill>
                <a:effectLst/>
                <a:latin typeface="Gill Sans MT" pitchFamily="34" charset="0"/>
              </a:rPr>
              <a:t>Want to Learn More?</a:t>
            </a:r>
          </a:p>
        </p:txBody>
      </p:sp>
      <p:sp>
        <p:nvSpPr>
          <p:cNvPr id="501763" name="Rectangle 3"/>
          <p:cNvSpPr>
            <a:spLocks noGrp="1" noChangeArrowheads="1"/>
          </p:cNvSpPr>
          <p:nvPr>
            <p:ph type="body" idx="1"/>
          </p:nvPr>
        </p:nvSpPr>
        <p:spPr>
          <a:xfrm>
            <a:off x="457200" y="1447800"/>
            <a:ext cx="8229600" cy="4678363"/>
          </a:xfrm>
        </p:spPr>
        <p:txBody>
          <a:bodyPr>
            <a:normAutofit/>
          </a:bodyPr>
          <a:lstStyle/>
          <a:p>
            <a:pPr eaLnBrk="1" hangingPunct="1">
              <a:buFont typeface="Arial" pitchFamily="34" charset="0"/>
              <a:buChar char="•"/>
              <a:defRPr/>
            </a:pPr>
            <a:r>
              <a:rPr lang="en-US" sz="2800" b="0" dirty="0" smtClean="0">
                <a:solidFill>
                  <a:schemeClr val="bg1"/>
                </a:solidFill>
                <a:effectLst/>
                <a:latin typeface="Gill Sans MT" pitchFamily="34" charset="0"/>
              </a:rPr>
              <a:t>Maybe read the book </a:t>
            </a:r>
            <a:r>
              <a:rPr lang="en-US" sz="2800" b="0" dirty="0" smtClean="0">
                <a:solidFill>
                  <a:schemeClr val="bg1"/>
                </a:solidFill>
                <a:effectLst/>
                <a:latin typeface="Gill Sans MT" pitchFamily="34" charset="0"/>
                <a:sym typeface="Wingdings" pitchFamily="2" charset="2"/>
              </a:rPr>
              <a:t></a:t>
            </a:r>
            <a:endParaRPr lang="en-US" sz="2800" b="0" dirty="0" smtClean="0">
              <a:solidFill>
                <a:schemeClr val="bg1"/>
              </a:solidFill>
              <a:effectLst/>
              <a:latin typeface="Gill Sans MT" pitchFamily="34" charset="0"/>
            </a:endParaRPr>
          </a:p>
          <a:p>
            <a:pPr eaLnBrk="1" hangingPunct="1">
              <a:buFont typeface="Arial" pitchFamily="34" charset="0"/>
              <a:buChar char="•"/>
              <a:defRPr/>
            </a:pPr>
            <a:r>
              <a:rPr lang="en-US" sz="2800" b="0" dirty="0" smtClean="0">
                <a:solidFill>
                  <a:schemeClr val="bg1"/>
                </a:solidFill>
                <a:effectLst/>
                <a:latin typeface="Gill Sans MT" pitchFamily="34" charset="0"/>
              </a:rPr>
              <a:t>Self-study courses</a:t>
            </a:r>
          </a:p>
          <a:p>
            <a:pPr eaLnBrk="1" hangingPunct="1">
              <a:buFont typeface="Arial" pitchFamily="34" charset="0"/>
              <a:buChar char="•"/>
              <a:defRPr/>
            </a:pPr>
            <a:r>
              <a:rPr lang="en-US" sz="2800" b="0" dirty="0" smtClean="0">
                <a:solidFill>
                  <a:schemeClr val="bg1"/>
                </a:solidFill>
                <a:effectLst/>
                <a:latin typeface="Gill Sans MT" pitchFamily="34" charset="0"/>
              </a:rPr>
              <a:t>Distance learning courses</a:t>
            </a:r>
          </a:p>
          <a:p>
            <a:pPr eaLnBrk="1" hangingPunct="1">
              <a:buFont typeface="Arial" pitchFamily="34" charset="0"/>
              <a:buChar char="•"/>
              <a:defRPr/>
            </a:pPr>
            <a:r>
              <a:rPr lang="en-US" sz="2800" dirty="0" smtClean="0">
                <a:solidFill>
                  <a:schemeClr val="bg1"/>
                </a:solidFill>
                <a:latin typeface="Gill Sans MT" pitchFamily="34" charset="0"/>
              </a:rPr>
              <a:t>Webinars</a:t>
            </a:r>
          </a:p>
          <a:p>
            <a:pPr eaLnBrk="1" hangingPunct="1">
              <a:buFont typeface="Arial" pitchFamily="34" charset="0"/>
              <a:buChar char="•"/>
              <a:defRPr/>
            </a:pPr>
            <a:r>
              <a:rPr lang="en-US" sz="2800" b="0" dirty="0" smtClean="0">
                <a:solidFill>
                  <a:schemeClr val="bg1"/>
                </a:solidFill>
                <a:effectLst/>
                <a:latin typeface="Gill Sans MT" pitchFamily="34" charset="0"/>
              </a:rPr>
              <a:t>Major in Community Development at Covenant College!</a:t>
            </a:r>
          </a:p>
          <a:p>
            <a:pPr eaLnBrk="1" hangingPunct="1">
              <a:buNone/>
              <a:defRPr/>
            </a:pPr>
            <a:r>
              <a:rPr lang="en-US" sz="2800" dirty="0" smtClean="0">
                <a:solidFill>
                  <a:schemeClr val="bg1"/>
                </a:solidFill>
                <a:latin typeface="Gill Sans MT" pitchFamily="34" charset="0"/>
                <a:hlinkClick r:id="rId2"/>
              </a:rPr>
              <a:t>www.chalmers.org</a:t>
            </a:r>
            <a:endParaRPr lang="en-US" sz="2800" dirty="0" smtClean="0">
              <a:solidFill>
                <a:schemeClr val="bg1"/>
              </a:solidFill>
              <a:latin typeface="Gill Sans MT" pitchFamily="34" charset="0"/>
            </a:endParaRPr>
          </a:p>
          <a:p>
            <a:pPr eaLnBrk="1" hangingPunct="1">
              <a:buNone/>
              <a:defRPr/>
            </a:pPr>
            <a:r>
              <a:rPr lang="en-US" sz="2800" dirty="0" smtClean="0">
                <a:solidFill>
                  <a:schemeClr val="bg1"/>
                </a:solidFill>
                <a:latin typeface="Gill Sans MT" pitchFamily="34" charset="0"/>
                <a:hlinkClick r:id="rId3"/>
              </a:rPr>
              <a:t>www.whenhelpinghurts.org</a:t>
            </a:r>
            <a:r>
              <a:rPr lang="en-US" sz="2800" dirty="0" smtClean="0">
                <a:solidFill>
                  <a:schemeClr val="bg1"/>
                </a:solidFill>
                <a:latin typeface="Gill Sans MT" pitchFamily="34" charset="0"/>
              </a:rPr>
              <a:t> </a:t>
            </a:r>
            <a:endParaRPr lang="en-US" sz="2800" dirty="0">
              <a:solidFill>
                <a:schemeClr val="bg1"/>
              </a:solidFill>
              <a:latin typeface="Gill Sans MT" pitchFamily="34" charset="0"/>
            </a:endParaRPr>
          </a:p>
        </p:txBody>
      </p:sp>
      <p:pic>
        <p:nvPicPr>
          <p:cNvPr id="4" name="Picture 3" descr="printLogo_300ppi.jpg"/>
          <p:cNvPicPr>
            <a:picLocks noChangeAspect="1"/>
          </p:cNvPicPr>
          <p:nvPr/>
        </p:nvPicPr>
        <p:blipFill>
          <a:blip r:embed="rId4"/>
          <a:stretch>
            <a:fillRect/>
          </a:stretch>
        </p:blipFill>
        <p:spPr>
          <a:xfrm>
            <a:off x="5334000" y="3962400"/>
            <a:ext cx="2130015" cy="1811933"/>
          </a:xfrm>
          <a:prstGeom prst="rect">
            <a:avLst/>
          </a:prstGeom>
          <a:solidFill>
            <a:schemeClr val="tx1"/>
          </a:solidFill>
        </p:spPr>
      </p:pic>
      <p:pic>
        <p:nvPicPr>
          <p:cNvPr id="5" name="Picture 4" descr="whh_book_cover_3d.jpg"/>
          <p:cNvPicPr>
            <a:picLocks noChangeAspect="1"/>
          </p:cNvPicPr>
          <p:nvPr/>
        </p:nvPicPr>
        <p:blipFill>
          <a:blip r:embed="rId5" cstate="print"/>
          <a:stretch>
            <a:fillRect/>
          </a:stretch>
        </p:blipFill>
        <p:spPr>
          <a:xfrm>
            <a:off x="5603870" y="1600199"/>
            <a:ext cx="1330330" cy="187815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914400" y="1447800"/>
          <a:ext cx="7239000" cy="4357688"/>
        </p:xfrm>
        <a:graphic>
          <a:graphicData uri="http://schemas.openxmlformats.org/presentationml/2006/ole">
            <p:oleObj spid="_x0000_s10242" name="Image Document" r:id="rId3" imgW="11106000" imgH="7458120" progId="">
              <p:embed/>
            </p:oleObj>
          </a:graphicData>
        </a:graphic>
      </p:graphicFrame>
      <p:sp>
        <p:nvSpPr>
          <p:cNvPr id="11267" name="Text Box 3"/>
          <p:cNvSpPr txBox="1">
            <a:spLocks noChangeArrowheads="1"/>
          </p:cNvSpPr>
          <p:nvPr/>
        </p:nvSpPr>
        <p:spPr bwMode="auto">
          <a:xfrm>
            <a:off x="0" y="0"/>
            <a:ext cx="6918325" cy="1066800"/>
          </a:xfrm>
          <a:prstGeom prst="rect">
            <a:avLst/>
          </a:prstGeom>
          <a:noFill/>
          <a:ln w="9525">
            <a:noFill/>
            <a:miter lim="800000"/>
            <a:headEnd/>
            <a:tailEnd/>
          </a:ln>
          <a:effectLst/>
        </p:spPr>
        <p:txBody>
          <a:bodyPr wrap="square">
            <a:spAutoFit/>
          </a:bodyPr>
          <a:lstStyle/>
          <a:p>
            <a:pPr algn="ctr" rtl="0" fontAlgn="base">
              <a:spcBef>
                <a:spcPct val="0"/>
              </a:spcBef>
              <a:spcAft>
                <a:spcPct val="0"/>
              </a:spcAft>
            </a:pPr>
            <a:r>
              <a:rPr lang="en-US" sz="3200" b="1" kern="1200" dirty="0">
                <a:solidFill>
                  <a:schemeClr val="bg1"/>
                </a:solidFill>
                <a:latin typeface="Arial" charset="0"/>
                <a:ea typeface="+mn-ea"/>
                <a:cs typeface="Times New Roman" pitchFamily="18" charset="0"/>
              </a:rPr>
              <a:t>Poverty as Broken Relationships</a:t>
            </a:r>
          </a:p>
          <a:p>
            <a:pPr algn="ctr" fontAlgn="base">
              <a:spcBef>
                <a:spcPct val="0"/>
              </a:spcBef>
              <a:spcAft>
                <a:spcPct val="0"/>
              </a:spcAft>
            </a:pPr>
            <a:r>
              <a:rPr lang="en-US" sz="3200" b="1" kern="1200" dirty="0" smtClean="0">
                <a:solidFill>
                  <a:schemeClr val="bg1"/>
                </a:solidFill>
                <a:latin typeface="Arial" charset="0"/>
                <a:ea typeface="+mn-ea"/>
                <a:cs typeface="Times New Roman" pitchFamily="18" charset="0"/>
              </a:rPr>
              <a:t>Bryant </a:t>
            </a:r>
            <a:r>
              <a:rPr lang="en-US" sz="3200" b="1" dirty="0" smtClean="0">
                <a:solidFill>
                  <a:schemeClr val="bg1"/>
                </a:solidFill>
                <a:latin typeface="Arial" charset="0"/>
                <a:cs typeface="Times New Roman" pitchFamily="18" charset="0"/>
              </a:rPr>
              <a:t>Myers</a:t>
            </a:r>
            <a:endParaRPr lang="en-US" sz="3200" b="1" kern="1200" dirty="0">
              <a:solidFill>
                <a:schemeClr val="bg1"/>
              </a:solidFill>
              <a:latin typeface="Arial" charset="0"/>
              <a:ea typeface="+mn-ea"/>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p:txBody>
          <a:bodyPr>
            <a:normAutofit/>
          </a:bodyPr>
          <a:lstStyle/>
          <a:p>
            <a:pPr algn="ctr" eaLnBrk="1" hangingPunct="1">
              <a:defRPr/>
            </a:pPr>
            <a:r>
              <a:rPr lang="en-US" sz="3600" b="0" u="sng" dirty="0" smtClean="0">
                <a:solidFill>
                  <a:schemeClr val="bg1"/>
                </a:solidFill>
                <a:effectLst/>
                <a:latin typeface="Gill Sans MT" pitchFamily="34" charset="0"/>
              </a:rPr>
              <a:t>Who are the Poor?</a:t>
            </a:r>
          </a:p>
        </p:txBody>
      </p:sp>
      <p:sp>
        <p:nvSpPr>
          <p:cNvPr id="448515" name="Rectangle 3"/>
          <p:cNvSpPr>
            <a:spLocks noGrp="1" noChangeArrowheads="1"/>
          </p:cNvSpPr>
          <p:nvPr>
            <p:ph type="body" idx="1"/>
          </p:nvPr>
        </p:nvSpPr>
        <p:spPr>
          <a:xfrm>
            <a:off x="1066800" y="1981200"/>
            <a:ext cx="7772400" cy="4648200"/>
          </a:xfrm>
        </p:spPr>
        <p:txBody>
          <a:bodyPr/>
          <a:lstStyle/>
          <a:p>
            <a:pPr eaLnBrk="1" hangingPunct="1">
              <a:defRPr/>
            </a:pPr>
            <a:r>
              <a:rPr lang="en-US" b="0" dirty="0" smtClean="0">
                <a:solidFill>
                  <a:schemeClr val="bg1"/>
                </a:solidFill>
                <a:effectLst/>
                <a:latin typeface="Gill Sans MT" pitchFamily="34" charset="0"/>
              </a:rPr>
              <a:t>We all are!</a:t>
            </a:r>
          </a:p>
          <a:p>
            <a:pPr eaLnBrk="1" hangingPunct="1">
              <a:defRPr/>
            </a:pPr>
            <a:endParaRPr lang="en-US" b="0" dirty="0" smtClean="0">
              <a:solidFill>
                <a:schemeClr val="bg1"/>
              </a:solidFill>
              <a:effectLst/>
              <a:latin typeface="Gill Sans MT" pitchFamily="34" charset="0"/>
            </a:endParaRPr>
          </a:p>
          <a:p>
            <a:pPr eaLnBrk="1" hangingPunct="1">
              <a:defRPr/>
            </a:pPr>
            <a:r>
              <a:rPr lang="en-US" b="0" dirty="0" smtClean="0">
                <a:solidFill>
                  <a:schemeClr val="bg1"/>
                </a:solidFill>
                <a:effectLst/>
                <a:latin typeface="Gill Sans MT" pitchFamily="34" charset="0"/>
              </a:rPr>
              <a:t>Until we embrace this, our attempts to help the “materially poor” is likely to hurt them and  ourselves.  </a:t>
            </a:r>
          </a:p>
          <a:p>
            <a:pPr eaLnBrk="1" hangingPunct="1">
              <a:defRPr/>
            </a:pPr>
            <a:endParaRPr lang="en-US" b="0" dirty="0" smtClean="0">
              <a:solidFill>
                <a:schemeClr val="bg1"/>
              </a:solidFill>
              <a:effectLst/>
              <a:latin typeface="Gill Sans MT" pitchFamily="34" charset="0"/>
            </a:endParaRPr>
          </a:p>
          <a:p>
            <a:pPr eaLnBrk="1" hangingPunct="1">
              <a:buNone/>
              <a:defRPr/>
            </a:pPr>
            <a:endParaRPr lang="en-US" sz="2800" b="0" dirty="0" smtClean="0">
              <a:solidFill>
                <a:schemeClr val="bg1"/>
              </a:solidFill>
              <a:effectLst/>
              <a:latin typeface="Gill Sans MT" pitchFamily="34" charset="0"/>
            </a:endParaRPr>
          </a:p>
          <a:p>
            <a:pPr eaLnBrk="1" hangingPunct="1">
              <a:defRPr/>
            </a:pPr>
            <a:endParaRPr lang="en-US" b="0" dirty="0" smtClean="0">
              <a:solidFill>
                <a:schemeClr val="bg1"/>
              </a:solidFill>
              <a:effectLst/>
              <a:latin typeface="Gill San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8515">
                                            <p:txEl>
                                              <p:pRg st="0" end="0"/>
                                            </p:txEl>
                                          </p:spTgt>
                                        </p:tgtEl>
                                        <p:attrNameLst>
                                          <p:attrName>style.visibility</p:attrName>
                                        </p:attrNameLst>
                                      </p:cBhvr>
                                      <p:to>
                                        <p:strVal val="visible"/>
                                      </p:to>
                                    </p:set>
                                    <p:anim calcmode="lin" valueType="num">
                                      <p:cBhvr additive="base">
                                        <p:cTn id="7" dur="500" fill="hold"/>
                                        <p:tgtEl>
                                          <p:spTgt spid="4485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85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8515">
                                            <p:txEl>
                                              <p:pRg st="2" end="2"/>
                                            </p:txEl>
                                          </p:spTgt>
                                        </p:tgtEl>
                                        <p:attrNameLst>
                                          <p:attrName>style.visibility</p:attrName>
                                        </p:attrNameLst>
                                      </p:cBhvr>
                                      <p:to>
                                        <p:strVal val="visible"/>
                                      </p:to>
                                    </p:set>
                                    <p:anim calcmode="lin" valueType="num">
                                      <p:cBhvr additive="base">
                                        <p:cTn id="13" dur="500" fill="hold"/>
                                        <p:tgtEl>
                                          <p:spTgt spid="4485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85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457200" y="152400"/>
            <a:ext cx="6705600" cy="1143000"/>
          </a:xfrm>
        </p:spPr>
        <p:txBody>
          <a:bodyPr>
            <a:normAutofit fontScale="90000"/>
          </a:bodyPr>
          <a:lstStyle/>
          <a:p>
            <a:pPr algn="l" eaLnBrk="1" hangingPunct="1">
              <a:defRPr/>
            </a:pPr>
            <a:r>
              <a:rPr lang="en-US" sz="3600" u="sng" dirty="0" smtClean="0">
                <a:solidFill>
                  <a:schemeClr val="bg1"/>
                </a:solidFill>
                <a:latin typeface="Gill Sans MT" pitchFamily="34" charset="0"/>
              </a:rPr>
              <a:t>An </a:t>
            </a:r>
            <a:r>
              <a:rPr lang="en-US" sz="3600" b="0" u="sng" dirty="0" smtClean="0">
                <a:solidFill>
                  <a:schemeClr val="bg1"/>
                </a:solidFill>
                <a:effectLst/>
                <a:latin typeface="Gill Sans MT" pitchFamily="34" charset="0"/>
              </a:rPr>
              <a:t>Equation for Hurting When Helping</a:t>
            </a:r>
          </a:p>
        </p:txBody>
      </p:sp>
      <p:sp>
        <p:nvSpPr>
          <p:cNvPr id="468995" name="Rectangle 3"/>
          <p:cNvSpPr>
            <a:spLocks noGrp="1" noChangeArrowheads="1"/>
          </p:cNvSpPr>
          <p:nvPr>
            <p:ph type="body" idx="1"/>
          </p:nvPr>
        </p:nvSpPr>
        <p:spPr>
          <a:xfrm>
            <a:off x="228600" y="1600200"/>
            <a:ext cx="8229600" cy="4525963"/>
          </a:xfrm>
        </p:spPr>
        <p:txBody>
          <a:bodyPr/>
          <a:lstStyle/>
          <a:p>
            <a:pPr algn="ctr" eaLnBrk="1" hangingPunct="1">
              <a:buFont typeface="Wingdings" pitchFamily="2" charset="2"/>
              <a:buNone/>
              <a:defRPr/>
            </a:pPr>
            <a:r>
              <a:rPr lang="en-US" sz="2800" b="0" dirty="0" smtClean="0">
                <a:solidFill>
                  <a:schemeClr val="bg1"/>
                </a:solidFill>
                <a:effectLst/>
                <a:latin typeface="Gill Sans MT" pitchFamily="34" charset="0"/>
              </a:rPr>
              <a:t>Material Definition of Poverty</a:t>
            </a:r>
          </a:p>
          <a:p>
            <a:pPr algn="ctr" eaLnBrk="1" hangingPunct="1">
              <a:buFont typeface="Wingdings" pitchFamily="2" charset="2"/>
              <a:buNone/>
              <a:defRPr/>
            </a:pPr>
            <a:r>
              <a:rPr lang="en-US" sz="2800" b="0" dirty="0" smtClean="0">
                <a:solidFill>
                  <a:schemeClr val="bg1"/>
                </a:solidFill>
                <a:effectLst/>
                <a:latin typeface="Gill Sans MT" pitchFamily="34" charset="0"/>
              </a:rPr>
              <a:t>+</a:t>
            </a:r>
          </a:p>
          <a:p>
            <a:pPr algn="ctr" eaLnBrk="1" hangingPunct="1">
              <a:buFont typeface="Wingdings" pitchFamily="2" charset="2"/>
              <a:buNone/>
              <a:defRPr/>
            </a:pPr>
            <a:r>
              <a:rPr lang="en-US" sz="2800" b="0" dirty="0" smtClean="0">
                <a:solidFill>
                  <a:schemeClr val="bg1"/>
                </a:solidFill>
                <a:effectLst/>
                <a:latin typeface="Gill Sans MT" pitchFamily="34" charset="0"/>
              </a:rPr>
              <a:t>God-Complexes of Materially Non-Poor</a:t>
            </a:r>
          </a:p>
          <a:p>
            <a:pPr algn="ctr" eaLnBrk="1" hangingPunct="1">
              <a:buFont typeface="Wingdings" pitchFamily="2" charset="2"/>
              <a:buNone/>
              <a:defRPr/>
            </a:pPr>
            <a:r>
              <a:rPr lang="en-US" sz="2800" b="0" dirty="0" smtClean="0">
                <a:solidFill>
                  <a:schemeClr val="bg1"/>
                </a:solidFill>
                <a:effectLst/>
                <a:latin typeface="Gill Sans MT" pitchFamily="34" charset="0"/>
              </a:rPr>
              <a:t>+</a:t>
            </a:r>
          </a:p>
          <a:p>
            <a:pPr algn="ctr" eaLnBrk="1" hangingPunct="1">
              <a:buFont typeface="Wingdings" pitchFamily="2" charset="2"/>
              <a:buNone/>
              <a:defRPr/>
            </a:pPr>
            <a:r>
              <a:rPr lang="en-US" sz="2800" b="0" dirty="0" smtClean="0">
                <a:solidFill>
                  <a:schemeClr val="bg1"/>
                </a:solidFill>
                <a:effectLst/>
                <a:latin typeface="Gill Sans MT" pitchFamily="34" charset="0"/>
              </a:rPr>
              <a:t>Feelings of Inferiority and </a:t>
            </a:r>
            <a:r>
              <a:rPr lang="en-US" sz="2800" dirty="0" smtClean="0">
                <a:solidFill>
                  <a:schemeClr val="bg1"/>
                </a:solidFill>
                <a:latin typeface="Gill Sans MT" pitchFamily="34" charset="0"/>
              </a:rPr>
              <a:t>D</a:t>
            </a:r>
            <a:r>
              <a:rPr lang="en-US" sz="2800" b="0" dirty="0" smtClean="0">
                <a:solidFill>
                  <a:schemeClr val="bg1"/>
                </a:solidFill>
                <a:effectLst/>
                <a:latin typeface="Gill Sans MT" pitchFamily="34" charset="0"/>
              </a:rPr>
              <a:t>iminished Vocation of the Materially Poor</a:t>
            </a:r>
          </a:p>
          <a:p>
            <a:pPr algn="ctr" eaLnBrk="1" hangingPunct="1">
              <a:buFont typeface="Wingdings" pitchFamily="2" charset="2"/>
              <a:buNone/>
              <a:defRPr/>
            </a:pPr>
            <a:r>
              <a:rPr lang="en-US" sz="2800" b="0" dirty="0" smtClean="0">
                <a:solidFill>
                  <a:schemeClr val="bg1"/>
                </a:solidFill>
                <a:effectLst/>
                <a:latin typeface="Gill Sans MT" pitchFamily="34" charset="0"/>
              </a:rPr>
              <a:t>_____________________________________</a:t>
            </a:r>
          </a:p>
          <a:p>
            <a:pPr eaLnBrk="1" hangingPunct="1">
              <a:buFont typeface="Wingdings" pitchFamily="2" charset="2"/>
              <a:buNone/>
              <a:defRPr/>
            </a:pPr>
            <a:r>
              <a:rPr lang="en-US" b="0" dirty="0" smtClean="0">
                <a:solidFill>
                  <a:schemeClr val="bg1"/>
                </a:solidFill>
                <a:effectLst/>
                <a:latin typeface="Gill Sans MT" pitchFamily="34" charset="0"/>
              </a:rPr>
              <a:t>=  </a:t>
            </a:r>
            <a:r>
              <a:rPr lang="en-US" sz="2800" b="0" dirty="0" smtClean="0">
                <a:solidFill>
                  <a:schemeClr val="bg1"/>
                </a:solidFill>
                <a:effectLst/>
                <a:latin typeface="Gill Sans MT" pitchFamily="34" charset="0"/>
              </a:rPr>
              <a:t>Harm to both Materially Poor and Non-Poor</a:t>
            </a:r>
          </a:p>
          <a:p>
            <a:pPr eaLnBrk="1" hangingPunct="1">
              <a:buFont typeface="Wingdings" pitchFamily="2" charset="2"/>
              <a:buNone/>
              <a:defRPr/>
            </a:pPr>
            <a:endParaRPr lang="en-US" b="0" dirty="0" smtClean="0">
              <a:solidFill>
                <a:schemeClr val="bg1"/>
              </a:solidFill>
              <a:effectLst/>
              <a:latin typeface="Gill San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68995">
                                            <p:txEl>
                                              <p:pRg st="0" end="0"/>
                                            </p:txEl>
                                          </p:spTgt>
                                        </p:tgtEl>
                                        <p:attrNameLst>
                                          <p:attrName>style.visibility</p:attrName>
                                        </p:attrNameLst>
                                      </p:cBhvr>
                                      <p:to>
                                        <p:strVal val="visible"/>
                                      </p:to>
                                    </p:set>
                                    <p:animEffect transition="in" filter="slide(fromBottom)">
                                      <p:cBhvr>
                                        <p:cTn id="7" dur="500"/>
                                        <p:tgtEl>
                                          <p:spTgt spid="46899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68995">
                                            <p:txEl>
                                              <p:pRg st="1" end="1"/>
                                            </p:txEl>
                                          </p:spTgt>
                                        </p:tgtEl>
                                        <p:attrNameLst>
                                          <p:attrName>style.visibility</p:attrName>
                                        </p:attrNameLst>
                                      </p:cBhvr>
                                      <p:to>
                                        <p:strVal val="visible"/>
                                      </p:to>
                                    </p:set>
                                    <p:animEffect transition="in" filter="checkerboard(across)">
                                      <p:cBhvr>
                                        <p:cTn id="10" dur="500"/>
                                        <p:tgtEl>
                                          <p:spTgt spid="468995">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468995">
                                            <p:txEl>
                                              <p:pRg st="2" end="2"/>
                                            </p:txEl>
                                          </p:spTgt>
                                        </p:tgtEl>
                                        <p:attrNameLst>
                                          <p:attrName>style.visibility</p:attrName>
                                        </p:attrNameLst>
                                      </p:cBhvr>
                                      <p:to>
                                        <p:strVal val="visible"/>
                                      </p:to>
                                    </p:set>
                                    <p:animEffect transition="in" filter="slide(fromBottom)">
                                      <p:cBhvr>
                                        <p:cTn id="13" dur="500"/>
                                        <p:tgtEl>
                                          <p:spTgt spid="468995">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468995">
                                            <p:txEl>
                                              <p:pRg st="3" end="3"/>
                                            </p:txEl>
                                          </p:spTgt>
                                        </p:tgtEl>
                                        <p:attrNameLst>
                                          <p:attrName>style.visibility</p:attrName>
                                        </p:attrNameLst>
                                      </p:cBhvr>
                                      <p:to>
                                        <p:strVal val="visible"/>
                                      </p:to>
                                    </p:set>
                                    <p:animEffect transition="in" filter="checkerboard(across)">
                                      <p:cBhvr>
                                        <p:cTn id="16" dur="500"/>
                                        <p:tgtEl>
                                          <p:spTgt spid="468995">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468995">
                                            <p:txEl>
                                              <p:pRg st="4" end="4"/>
                                            </p:txEl>
                                          </p:spTgt>
                                        </p:tgtEl>
                                        <p:attrNameLst>
                                          <p:attrName>style.visibility</p:attrName>
                                        </p:attrNameLst>
                                      </p:cBhvr>
                                      <p:to>
                                        <p:strVal val="visible"/>
                                      </p:to>
                                    </p:set>
                                    <p:animEffect transition="in" filter="checkerboard(across)">
                                      <p:cBhvr>
                                        <p:cTn id="19" dur="500"/>
                                        <p:tgtEl>
                                          <p:spTgt spid="468995">
                                            <p:txEl>
                                              <p:pRg st="4" end="4"/>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468995">
                                            <p:txEl>
                                              <p:pRg st="6" end="6"/>
                                            </p:txEl>
                                          </p:spTgt>
                                        </p:tgtEl>
                                        <p:attrNameLst>
                                          <p:attrName>style.visibility</p:attrName>
                                        </p:attrNameLst>
                                      </p:cBhvr>
                                      <p:to>
                                        <p:strVal val="visible"/>
                                      </p:to>
                                    </p:set>
                                    <p:animEffect transition="in" filter="slide(fromBottom)">
                                      <p:cBhvr>
                                        <p:cTn id="22" dur="500"/>
                                        <p:tgtEl>
                                          <p:spTgt spid="4689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normAutofit/>
          </a:bodyPr>
          <a:lstStyle/>
          <a:p>
            <a:r>
              <a:rPr lang="en-US" sz="3600" u="sng" dirty="0">
                <a:solidFill>
                  <a:schemeClr val="bg1"/>
                </a:solidFill>
              </a:rPr>
              <a:t>The 3 Poverties</a:t>
            </a:r>
          </a:p>
        </p:txBody>
      </p:sp>
      <p:sp>
        <p:nvSpPr>
          <p:cNvPr id="12291" name="Rectangle 3"/>
          <p:cNvSpPr>
            <a:spLocks noGrp="1" noChangeArrowheads="1"/>
          </p:cNvSpPr>
          <p:nvPr>
            <p:ph type="body" idx="1"/>
          </p:nvPr>
        </p:nvSpPr>
        <p:spPr/>
        <p:txBody>
          <a:bodyPr/>
          <a:lstStyle/>
          <a:p>
            <a:r>
              <a:rPr lang="en-US" sz="2800" dirty="0">
                <a:solidFill>
                  <a:schemeClr val="bg1"/>
                </a:solidFill>
              </a:rPr>
              <a:t>Poverty of Condition: Material Deficit</a:t>
            </a:r>
          </a:p>
          <a:p>
            <a:r>
              <a:rPr lang="en-US" sz="2800" dirty="0">
                <a:solidFill>
                  <a:schemeClr val="bg1"/>
                </a:solidFill>
              </a:rPr>
              <a:t>Poverty of Being: Marred Identity</a:t>
            </a:r>
          </a:p>
          <a:p>
            <a:r>
              <a:rPr lang="en-US" sz="2800" dirty="0">
                <a:solidFill>
                  <a:schemeClr val="bg1"/>
                </a:solidFill>
              </a:rPr>
              <a:t>Poverty of Purpose: Diminished Vocation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1143000"/>
          </a:xfrm>
        </p:spPr>
        <p:txBody>
          <a:bodyPr>
            <a:normAutofit/>
          </a:bodyPr>
          <a:lstStyle/>
          <a:p>
            <a:r>
              <a:rPr lang="en-US" sz="3200" b="1" u="sng" dirty="0" smtClean="0">
                <a:solidFill>
                  <a:schemeClr val="bg1"/>
                </a:solidFill>
              </a:rPr>
              <a:t>Relief-Rehabilitation-Development</a:t>
            </a:r>
            <a:endParaRPr lang="en-US" sz="3200" b="1" u="sng" dirty="0">
              <a:solidFill>
                <a:schemeClr val="bg1"/>
              </a:solidFill>
            </a:endParaRPr>
          </a:p>
        </p:txBody>
      </p:sp>
      <p:sp>
        <p:nvSpPr>
          <p:cNvPr id="3" name="Content Placeholder 2"/>
          <p:cNvSpPr>
            <a:spLocks noGrp="1"/>
          </p:cNvSpPr>
          <p:nvPr>
            <p:ph idx="1"/>
          </p:nvPr>
        </p:nvSpPr>
        <p:spPr>
          <a:xfrm>
            <a:off x="457200" y="1524000"/>
            <a:ext cx="8229600" cy="4525963"/>
          </a:xfrm>
        </p:spPr>
        <p:txBody>
          <a:bodyPr>
            <a:normAutofit fontScale="92500" lnSpcReduction="10000"/>
          </a:bodyPr>
          <a:lstStyle/>
          <a:p>
            <a:pPr>
              <a:buFontTx/>
              <a:buNone/>
            </a:pPr>
            <a:r>
              <a:rPr lang="en-US" sz="3000" b="1" u="sng" dirty="0" smtClean="0">
                <a:solidFill>
                  <a:schemeClr val="bg1"/>
                </a:solidFill>
              </a:rPr>
              <a:t>Relief</a:t>
            </a:r>
          </a:p>
          <a:p>
            <a:pPr>
              <a:buClr>
                <a:schemeClr val="tx1"/>
              </a:buClr>
              <a:buFontTx/>
              <a:buNone/>
            </a:pPr>
            <a:r>
              <a:rPr lang="en-US" sz="3000" dirty="0" smtClean="0">
                <a:solidFill>
                  <a:schemeClr val="bg1"/>
                </a:solidFill>
              </a:rPr>
              <a:t>	The urgent provision of emergency aid to </a:t>
            </a:r>
            <a:r>
              <a:rPr lang="en-US" sz="3000" u="sng" dirty="0" smtClean="0">
                <a:solidFill>
                  <a:schemeClr val="bg1"/>
                </a:solidFill>
              </a:rPr>
              <a:t>reduce suffering</a:t>
            </a:r>
            <a:r>
              <a:rPr lang="en-US" sz="3000" dirty="0" smtClean="0">
                <a:solidFill>
                  <a:schemeClr val="bg1"/>
                </a:solidFill>
              </a:rPr>
              <a:t> resulting from a natural and/or man-made </a:t>
            </a:r>
            <a:r>
              <a:rPr lang="en-US" sz="3000" u="sng" dirty="0" smtClean="0">
                <a:solidFill>
                  <a:schemeClr val="bg1"/>
                </a:solidFill>
              </a:rPr>
              <a:t>crisis</a:t>
            </a:r>
            <a:r>
              <a:rPr lang="en-US" sz="3000" dirty="0" smtClean="0">
                <a:solidFill>
                  <a:schemeClr val="bg1"/>
                </a:solidFill>
              </a:rPr>
              <a:t>. </a:t>
            </a:r>
          </a:p>
          <a:p>
            <a:pPr>
              <a:buClr>
                <a:schemeClr val="tx1"/>
              </a:buClr>
              <a:buFontTx/>
              <a:buNone/>
            </a:pPr>
            <a:endParaRPr lang="en-US" sz="3000" dirty="0" smtClean="0">
              <a:solidFill>
                <a:schemeClr val="bg1"/>
              </a:solidFill>
            </a:endParaRPr>
          </a:p>
          <a:p>
            <a:pPr>
              <a:buClr>
                <a:schemeClr val="tx1"/>
              </a:buClr>
              <a:buFontTx/>
              <a:buNone/>
            </a:pPr>
            <a:r>
              <a:rPr lang="en-US" sz="3000" dirty="0" smtClean="0">
                <a:solidFill>
                  <a:schemeClr val="bg1"/>
                </a:solidFill>
              </a:rPr>
              <a:t>	Relief is by its very nature, immediate and temporary. It is prolonged only when self-reliance is impossible.  </a:t>
            </a:r>
          </a:p>
          <a:p>
            <a:pPr>
              <a:buClr>
                <a:schemeClr val="tx1"/>
              </a:buClr>
              <a:buFontTx/>
              <a:buNone/>
            </a:pPr>
            <a:endParaRPr lang="en-US" sz="3000" dirty="0" smtClean="0">
              <a:solidFill>
                <a:schemeClr val="bg1"/>
              </a:solidFill>
            </a:endParaRPr>
          </a:p>
          <a:p>
            <a:pPr>
              <a:buClr>
                <a:schemeClr val="tx1"/>
              </a:buClr>
              <a:buFontTx/>
              <a:buNone/>
            </a:pPr>
            <a:r>
              <a:rPr lang="en-US" sz="3000" dirty="0" smtClean="0">
                <a:solidFill>
                  <a:schemeClr val="bg1"/>
                </a:solidFill>
              </a:rPr>
              <a:t>	The basic dynamic is provider and receiver.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flipV="1">
            <a:off x="457200" y="0"/>
            <a:ext cx="8229600" cy="228600"/>
          </a:xfrm>
        </p:spPr>
        <p:txBody>
          <a:bodyPr/>
          <a:lstStyle/>
          <a:p>
            <a:endParaRPr lang="en-US" sz="4000"/>
          </a:p>
        </p:txBody>
      </p:sp>
      <p:sp>
        <p:nvSpPr>
          <p:cNvPr id="27651" name="Rectangle 3"/>
          <p:cNvSpPr>
            <a:spLocks noGrp="1" noChangeArrowheads="1"/>
          </p:cNvSpPr>
          <p:nvPr>
            <p:ph type="body" idx="1"/>
          </p:nvPr>
        </p:nvSpPr>
        <p:spPr>
          <a:xfrm>
            <a:off x="457200" y="304800"/>
            <a:ext cx="8229600" cy="6553200"/>
          </a:xfrm>
        </p:spPr>
        <p:txBody>
          <a:bodyPr/>
          <a:lstStyle/>
          <a:p>
            <a:pPr marL="0" indent="0">
              <a:lnSpc>
                <a:spcPct val="80000"/>
              </a:lnSpc>
              <a:buFontTx/>
              <a:buNone/>
            </a:pPr>
            <a:r>
              <a:rPr lang="en-US" b="1"/>
              <a:t>What is a crisis?</a:t>
            </a:r>
            <a:endParaRPr lang="en-US"/>
          </a:p>
          <a:p>
            <a:pPr marL="0" indent="0">
              <a:lnSpc>
                <a:spcPct val="80000"/>
              </a:lnSpc>
              <a:buFontTx/>
              <a:buNone/>
            </a:pPr>
            <a:endParaRPr lang="en-US" sz="1800"/>
          </a:p>
          <a:p>
            <a:pPr marL="0" indent="0">
              <a:lnSpc>
                <a:spcPct val="80000"/>
              </a:lnSpc>
              <a:buFontTx/>
              <a:buNone/>
            </a:pPr>
            <a:r>
              <a:rPr lang="en-US" sz="2400"/>
              <a:t>“These mothers have started anew and raised the initial capital savings to P200 ($4) per share and P10 ($.20) weekly savings.  They have also started an emergency fund savings group where the members save P10 ($.05) per week, for emergency use only.  This is outside of the ASCA.  Emergency fund loans </a:t>
            </a:r>
            <a:r>
              <a:rPr lang="en-US" sz="2400" b="1"/>
              <a:t>will be given to members whose family member gets sick.  No other situation is considered an emergency, because according to them, a situation where the electric power will be cut off or water supply will be cut off due to several months of non-payment is not to be considered an emergency because they should have been ready for this, because bills (electric and water) are regular household expenses that all of them should be prepared for.  Not even for hospitalization when giving birth, because according to them, they have 9 months to prepare for the delivery of the baby</a:t>
            </a:r>
            <a:r>
              <a:rPr lang="en-US" sz="2400"/>
              <a:t>.  The amount of the loan here is limited to the savings pay-in of the member getting the loan.”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endParaRPr lang="en-US" dirty="0"/>
          </a:p>
        </p:txBody>
      </p:sp>
      <p:sp>
        <p:nvSpPr>
          <p:cNvPr id="3" name="Content Placeholder 2"/>
          <p:cNvSpPr>
            <a:spLocks noGrp="1"/>
          </p:cNvSpPr>
          <p:nvPr>
            <p:ph idx="1"/>
          </p:nvPr>
        </p:nvSpPr>
        <p:spPr>
          <a:xfrm>
            <a:off x="457200" y="1219200"/>
            <a:ext cx="8229600" cy="4525963"/>
          </a:xfrm>
        </p:spPr>
        <p:txBody>
          <a:bodyPr>
            <a:normAutofit/>
          </a:bodyPr>
          <a:lstStyle/>
          <a:p>
            <a:pPr>
              <a:buFontTx/>
              <a:buNone/>
            </a:pPr>
            <a:r>
              <a:rPr lang="en-US" sz="2800" b="1" u="sng" dirty="0" smtClean="0">
                <a:solidFill>
                  <a:schemeClr val="bg1"/>
                </a:solidFill>
              </a:rPr>
              <a:t>Rehabilitation</a:t>
            </a:r>
          </a:p>
          <a:p>
            <a:pPr>
              <a:buFontTx/>
              <a:buNone/>
            </a:pPr>
            <a:r>
              <a:rPr lang="en-US" sz="2800" dirty="0" smtClean="0">
                <a:solidFill>
                  <a:schemeClr val="bg1"/>
                </a:solidFill>
              </a:rPr>
              <a:t>	The restoration of people and their communities to their pre-crisis state and minimization of future vulnerabilities. </a:t>
            </a:r>
          </a:p>
          <a:p>
            <a:pPr>
              <a:buFontTx/>
              <a:buNone/>
            </a:pPr>
            <a:endParaRPr lang="en-US" sz="2800" dirty="0" smtClean="0">
              <a:solidFill>
                <a:schemeClr val="bg1"/>
              </a:solidFill>
            </a:endParaRPr>
          </a:p>
          <a:p>
            <a:pPr>
              <a:buFontTx/>
              <a:buNone/>
            </a:pPr>
            <a:r>
              <a:rPr lang="en-US" sz="2800" dirty="0" smtClean="0">
                <a:solidFill>
                  <a:schemeClr val="bg1"/>
                </a:solidFill>
              </a:rPr>
              <a:t>	Opportunities for moving from doing </a:t>
            </a:r>
            <a:r>
              <a:rPr lang="en-US" sz="2800" i="1" dirty="0" smtClean="0">
                <a:solidFill>
                  <a:schemeClr val="bg1"/>
                </a:solidFill>
              </a:rPr>
              <a:t>for</a:t>
            </a:r>
            <a:r>
              <a:rPr lang="en-US" sz="2800" dirty="0" smtClean="0">
                <a:solidFill>
                  <a:schemeClr val="bg1"/>
                </a:solidFill>
              </a:rPr>
              <a:t> to doing </a:t>
            </a:r>
            <a:r>
              <a:rPr lang="en-US" sz="2800" i="1" dirty="0" smtClean="0">
                <a:solidFill>
                  <a:schemeClr val="bg1"/>
                </a:solidFill>
              </a:rPr>
              <a:t>with. </a:t>
            </a:r>
            <a:r>
              <a:rPr lang="en-US" sz="2800" dirty="0" smtClean="0">
                <a:solidFill>
                  <a:schemeClr val="bg1"/>
                </a:solidFill>
              </a:rPr>
              <a:t>Local population involved in the work. </a:t>
            </a:r>
          </a:p>
          <a:p>
            <a:pPr>
              <a:buFontTx/>
              <a:buNone/>
            </a:pPr>
            <a:endParaRPr lang="en-US" sz="2800" dirty="0" smtClean="0">
              <a:solidFill>
                <a:schemeClr val="bg1"/>
              </a:solidFill>
            </a:endParaRPr>
          </a:p>
          <a:p>
            <a:pPr>
              <a:buFontTx/>
              <a:buNone/>
            </a:pPr>
            <a:r>
              <a:rPr lang="en-US" sz="2800" dirty="0" smtClean="0">
                <a:solidFill>
                  <a:schemeClr val="bg1"/>
                </a:solidFill>
              </a:rPr>
              <a:t>	Serves as a bridge between relief and development.</a:t>
            </a:r>
          </a:p>
          <a:p>
            <a:endParaRPr lang="en-US"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efault Design">
  <a:themeElements>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115</TotalTime>
  <Words>906</Words>
  <Application>Microsoft Office PowerPoint</Application>
  <PresentationFormat>On-screen Show (4:3)</PresentationFormat>
  <Paragraphs>148</Paragraphs>
  <Slides>23</Slides>
  <Notes>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23</vt:i4>
      </vt:variant>
    </vt:vector>
  </HeadingPairs>
  <TitlesOfParts>
    <vt:vector size="27" baseType="lpstr">
      <vt:lpstr>Office Theme</vt:lpstr>
      <vt:lpstr>1_Office Theme</vt:lpstr>
      <vt:lpstr>2_Default Design</vt:lpstr>
      <vt:lpstr>Image Document</vt:lpstr>
      <vt:lpstr>Slide 1</vt:lpstr>
      <vt:lpstr>What is Poverty?</vt:lpstr>
      <vt:lpstr>Slide 3</vt:lpstr>
      <vt:lpstr>Who are the Poor?</vt:lpstr>
      <vt:lpstr>An Equation for Hurting When Helping</vt:lpstr>
      <vt:lpstr>The 3 Poverties</vt:lpstr>
      <vt:lpstr>Relief-Rehabilitation-Development</vt:lpstr>
      <vt:lpstr>Slide 8</vt:lpstr>
      <vt:lpstr>Slide 9</vt:lpstr>
      <vt:lpstr>Slide 10</vt:lpstr>
      <vt:lpstr>Needs-Based Vs. Asset-Based Development</vt:lpstr>
      <vt:lpstr>Slide 12</vt:lpstr>
      <vt:lpstr>  Some Issues  </vt:lpstr>
      <vt:lpstr>Slide 14</vt:lpstr>
      <vt:lpstr>Creating Your Benevolence Policy</vt:lpstr>
      <vt:lpstr>Creating Your Benevolence Policy</vt:lpstr>
      <vt:lpstr>When to  do a Plan of Action</vt:lpstr>
      <vt:lpstr>When to do a Plan of Action</vt:lpstr>
      <vt:lpstr>  A PLAN OF ACTION  Working Together for Growth and Change </vt:lpstr>
      <vt:lpstr>Slide 20</vt:lpstr>
      <vt:lpstr>Slide 21</vt:lpstr>
      <vt:lpstr>Slide 22</vt:lpstr>
      <vt:lpstr>Want to Learn More?</vt:lpstr>
    </vt:vector>
  </TitlesOfParts>
  <Company>Covenant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corbett</dc:creator>
  <cp:lastModifiedBy>corbett</cp:lastModifiedBy>
  <cp:revision>4</cp:revision>
  <dcterms:created xsi:type="dcterms:W3CDTF">2010-03-11T23:54:52Z</dcterms:created>
  <dcterms:modified xsi:type="dcterms:W3CDTF">2010-03-12T01:50:46Z</dcterms:modified>
</cp:coreProperties>
</file>